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4" r:id="rId2"/>
  </p:sldMasterIdLst>
  <p:sldIdLst>
    <p:sldId id="256" r:id="rId3"/>
    <p:sldId id="494" r:id="rId4"/>
    <p:sldId id="617" r:id="rId5"/>
    <p:sldId id="613" r:id="rId6"/>
    <p:sldId id="614" r:id="rId7"/>
    <p:sldId id="615" r:id="rId8"/>
    <p:sldId id="616" r:id="rId9"/>
    <p:sldId id="608" r:id="rId10"/>
    <p:sldId id="609" r:id="rId11"/>
    <p:sldId id="610" r:id="rId12"/>
    <p:sldId id="611" r:id="rId13"/>
    <p:sldId id="612" r:id="rId14"/>
    <p:sldId id="607" r:id="rId15"/>
  </p:sldIdLst>
  <p:sldSz cx="12192000" cy="6858000"/>
  <p:notesSz cx="6858000" cy="9144000"/>
  <p:embeddedFontLst>
    <p:embeddedFont>
      <p:font typeface="等线" panose="02010600030101010101" pitchFamily="2" charset="-122"/>
      <p:regular r:id="rId16"/>
      <p:bold r:id="rId17"/>
    </p:embeddedFont>
    <p:embeddedFont>
      <p:font typeface="等线 Light" panose="02010600030101010101" pitchFamily="2" charset="-122"/>
      <p:regular r:id="rId18"/>
    </p:embeddedFont>
    <p:embeddedFont>
      <p:font typeface="微软雅黑" panose="020B0503020204020204" pitchFamily="34" charset="-122"/>
      <p:regular r:id="rId19"/>
      <p:bold r:id="rId20"/>
    </p:embeddedFont>
  </p:embeddedFontLst>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0" d="100"/>
          <a:sy n="110" d="100"/>
        </p:scale>
        <p:origin x="630" y="108"/>
      </p:cViewPr>
      <p:guideLst/>
    </p:cSldViewPr>
  </p:slideViewPr>
  <p:notesTextViewPr>
    <p:cViewPr>
      <p:scale>
        <a:sx n="1" d="1"/>
        <a:sy n="1" d="1"/>
      </p:scale>
      <p:origin x="0" y="0"/>
    </p:cViewPr>
  </p:notesTextViewPr>
  <p:sorterViewPr>
    <p:cViewPr>
      <p:scale>
        <a:sx n="100" d="100"/>
        <a:sy n="100" d="100"/>
      </p:scale>
      <p:origin x="0" y="-485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8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2"/>
          <p:cNvSpPr>
            <a:spLocks noGrp="1"/>
          </p:cNvSpPr>
          <p:nvPr userDrawn="1">
            <p:ph type="ctrTitle" hasCustomPrompt="1"/>
          </p:nvPr>
        </p:nvSpPr>
        <p:spPr>
          <a:xfrm>
            <a:off x="5520068" y="1864101"/>
            <a:ext cx="5823340" cy="2170870"/>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5520068" y="4995837"/>
            <a:ext cx="5823340"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5520070" y="4699566"/>
            <a:ext cx="5823340"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grpSp>
        <p:nvGrpSpPr>
          <p:cNvPr id="35" name="组合 34">
            <a:extLst>
              <a:ext uri="{FF2B5EF4-FFF2-40B4-BE49-F238E27FC236}">
                <a16:creationId xmlns:a16="http://schemas.microsoft.com/office/drawing/2014/main" id="{1C497BA0-5547-4525-A34E-693F0B05CA12}"/>
              </a:ext>
            </a:extLst>
          </p:cNvPr>
          <p:cNvGrpSpPr/>
          <p:nvPr userDrawn="1"/>
        </p:nvGrpSpPr>
        <p:grpSpPr>
          <a:xfrm flipH="1">
            <a:off x="0" y="-5316"/>
            <a:ext cx="5679972" cy="5825944"/>
            <a:chOff x="6355080" y="-5715"/>
            <a:chExt cx="5855970" cy="6006465"/>
          </a:xfrm>
        </p:grpSpPr>
        <p:sp>
          <p:nvSpPr>
            <p:cNvPr id="36" name="任意多边形: 形状 35">
              <a:extLst>
                <a:ext uri="{FF2B5EF4-FFF2-40B4-BE49-F238E27FC236}">
                  <a16:creationId xmlns:a16="http://schemas.microsoft.com/office/drawing/2014/main" id="{75BD5B1E-A185-4CA6-8FB9-E647DBFE4BC8}"/>
                </a:ext>
              </a:extLst>
            </p:cNvPr>
            <p:cNvSpPr/>
            <p:nvPr/>
          </p:nvSpPr>
          <p:spPr>
            <a:xfrm>
              <a:off x="6355080" y="-5715"/>
              <a:ext cx="5855970" cy="600646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9" h="11118">
                  <a:moveTo>
                    <a:pt x="25" y="0"/>
                  </a:moveTo>
                  <a:lnTo>
                    <a:pt x="10135" y="0"/>
                  </a:lnTo>
                  <a:lnTo>
                    <a:pt x="10159" y="9060"/>
                  </a:lnTo>
                  <a:cubicBezTo>
                    <a:pt x="9259" y="9110"/>
                    <a:pt x="8725" y="8327"/>
                    <a:pt x="7387" y="9197"/>
                  </a:cubicBezTo>
                  <a:cubicBezTo>
                    <a:pt x="6049" y="10067"/>
                    <a:pt x="6109" y="11147"/>
                    <a:pt x="4327" y="11117"/>
                  </a:cubicBezTo>
                  <a:cubicBezTo>
                    <a:pt x="2545" y="11087"/>
                    <a:pt x="1763" y="9707"/>
                    <a:pt x="1914" y="8357"/>
                  </a:cubicBezTo>
                  <a:cubicBezTo>
                    <a:pt x="2065" y="7007"/>
                    <a:pt x="3830" y="6047"/>
                    <a:pt x="3397" y="5057"/>
                  </a:cubicBezTo>
                  <a:cubicBezTo>
                    <a:pt x="2964" y="4067"/>
                    <a:pt x="1441" y="3509"/>
                    <a:pt x="715" y="2747"/>
                  </a:cubicBezTo>
                  <a:cubicBezTo>
                    <a:pt x="-11" y="1985"/>
                    <a:pt x="-45" y="359"/>
                    <a:pt x="25" y="0"/>
                  </a:cubicBezTo>
                  <a:close/>
                </a:path>
              </a:pathLst>
            </a:custGeom>
            <a:solidFill>
              <a:schemeClr val="bg1">
                <a:lumMod val="95000"/>
              </a:schemeClr>
            </a:solidFill>
            <a:ln>
              <a:noFill/>
            </a:ln>
            <a:effectLst>
              <a:outerShdw blurRad="3810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sym typeface="+mn-ea"/>
              </a:endParaRPr>
            </a:p>
          </p:txBody>
        </p:sp>
        <p:sp>
          <p:nvSpPr>
            <p:cNvPr id="37" name="任意多边形: 形状 36">
              <a:extLst>
                <a:ext uri="{FF2B5EF4-FFF2-40B4-BE49-F238E27FC236}">
                  <a16:creationId xmlns:a16="http://schemas.microsoft.com/office/drawing/2014/main" id="{0403E8C2-1801-4DC7-8167-1AE3B7F5354B}"/>
                </a:ext>
              </a:extLst>
            </p:cNvPr>
            <p:cNvSpPr/>
            <p:nvPr/>
          </p:nvSpPr>
          <p:spPr>
            <a:xfrm>
              <a:off x="6795421" y="-5715"/>
              <a:ext cx="5415629" cy="555007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 name="connsiteX0-115" fmla="*/ 25 w 10159"/>
                <a:gd name="connsiteY0-116" fmla="*/ 0 h 11437"/>
                <a:gd name="connsiteX1-117" fmla="*/ 10135 w 10159"/>
                <a:gd name="connsiteY1-118" fmla="*/ 0 h 11437"/>
                <a:gd name="connsiteX2-119" fmla="*/ 10159 w 10159"/>
                <a:gd name="connsiteY2-120" fmla="*/ 9060 h 11437"/>
                <a:gd name="connsiteX3-121" fmla="*/ 7387 w 10159"/>
                <a:gd name="connsiteY3-122" fmla="*/ 9197 h 11437"/>
                <a:gd name="connsiteX4-123" fmla="*/ 4362 w 10159"/>
                <a:gd name="connsiteY4-124" fmla="*/ 11311 h 11437"/>
                <a:gd name="connsiteX5-125" fmla="*/ 2611 w 10159"/>
                <a:gd name="connsiteY5-126" fmla="*/ 10939 h 11437"/>
                <a:gd name="connsiteX6-127" fmla="*/ 2149 w 10159"/>
                <a:gd name="connsiteY6-128" fmla="*/ 8615 h 11437"/>
                <a:gd name="connsiteX7-129" fmla="*/ 3397 w 10159"/>
                <a:gd name="connsiteY7-130" fmla="*/ 5057 h 11437"/>
                <a:gd name="connsiteX8-131" fmla="*/ 715 w 10159"/>
                <a:gd name="connsiteY8-132" fmla="*/ 2747 h 11437"/>
                <a:gd name="connsiteX9-133" fmla="*/ 25 w 10159"/>
                <a:gd name="connsiteY9-13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1765" y="9718"/>
                    <a:pt x="2149" y="8615"/>
                  </a:cubicBezTo>
                  <a:cubicBezTo>
                    <a:pt x="2533" y="7512"/>
                    <a:pt x="3830" y="6047"/>
                    <a:pt x="3397" y="5057"/>
                  </a:cubicBezTo>
                  <a:cubicBezTo>
                    <a:pt x="2964" y="4067"/>
                    <a:pt x="1441" y="3509"/>
                    <a:pt x="715" y="2747"/>
                  </a:cubicBezTo>
                  <a:cubicBezTo>
                    <a:pt x="-11" y="1985"/>
                    <a:pt x="-45" y="359"/>
                    <a:pt x="2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ym typeface="+mn-ea"/>
              </a:endParaRPr>
            </a:p>
          </p:txBody>
        </p:sp>
        <p:sp>
          <p:nvSpPr>
            <p:cNvPr id="38" name="任意多边形: 形状 37">
              <a:extLst>
                <a:ext uri="{FF2B5EF4-FFF2-40B4-BE49-F238E27FC236}">
                  <a16:creationId xmlns:a16="http://schemas.microsoft.com/office/drawing/2014/main" id="{00FB964B-ACCF-46E3-8207-F2EAFA48B2F1}"/>
                </a:ext>
              </a:extLst>
            </p:cNvPr>
            <p:cNvSpPr/>
            <p:nvPr/>
          </p:nvSpPr>
          <p:spPr>
            <a:xfrm>
              <a:off x="7868247" y="-5715"/>
              <a:ext cx="4342803" cy="445061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2"/>
            </a:solidFill>
            <a:ln>
              <a:noFill/>
            </a:ln>
            <a:effectLst>
              <a:innerShdw blurRad="444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sp>
          <p:nvSpPr>
            <p:cNvPr id="39" name="任意多边形: 形状 38">
              <a:extLst>
                <a:ext uri="{FF2B5EF4-FFF2-40B4-BE49-F238E27FC236}">
                  <a16:creationId xmlns:a16="http://schemas.microsoft.com/office/drawing/2014/main" id="{C048E357-535E-484A-9EA4-20621207D3A0}"/>
                </a:ext>
              </a:extLst>
            </p:cNvPr>
            <p:cNvSpPr/>
            <p:nvPr/>
          </p:nvSpPr>
          <p:spPr>
            <a:xfrm>
              <a:off x="9008249" y="-5715"/>
              <a:ext cx="3202801" cy="328231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1"/>
            </a:solidFill>
            <a:ln>
              <a:noFill/>
            </a:ln>
            <a:effectLst>
              <a:innerShdw blurRad="292100">
                <a:schemeClr val="tx1">
                  <a:lumMod val="95000"/>
                  <a:lumOff val="5000"/>
                  <a:alpha val="52000"/>
                </a:scheme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grpSp>
      <p:grpSp>
        <p:nvGrpSpPr>
          <p:cNvPr id="2" name="组合 1">
            <a:extLst>
              <a:ext uri="{FF2B5EF4-FFF2-40B4-BE49-F238E27FC236}">
                <a16:creationId xmlns:a16="http://schemas.microsoft.com/office/drawing/2014/main" id="{130DD791-FE79-4B70-912B-720756B308D2}"/>
              </a:ext>
            </a:extLst>
          </p:cNvPr>
          <p:cNvGrpSpPr/>
          <p:nvPr userDrawn="1"/>
        </p:nvGrpSpPr>
        <p:grpSpPr>
          <a:xfrm>
            <a:off x="673098" y="639708"/>
            <a:ext cx="1966885" cy="2954200"/>
            <a:chOff x="5701067" y="1151746"/>
            <a:chExt cx="2411782" cy="3622422"/>
          </a:xfrm>
        </p:grpSpPr>
        <p:grpSp>
          <p:nvGrpSpPr>
            <p:cNvPr id="40" name="组合 39">
              <a:extLst>
                <a:ext uri="{FF2B5EF4-FFF2-40B4-BE49-F238E27FC236}">
                  <a16:creationId xmlns:a16="http://schemas.microsoft.com/office/drawing/2014/main" id="{880929F0-1CFF-41C6-B161-11B74A222C6B}"/>
                </a:ext>
              </a:extLst>
            </p:cNvPr>
            <p:cNvGrpSpPr/>
            <p:nvPr userDrawn="1"/>
          </p:nvGrpSpPr>
          <p:grpSpPr>
            <a:xfrm>
              <a:off x="5701067" y="2608994"/>
              <a:ext cx="1296009" cy="2165174"/>
              <a:chOff x="5016672" y="7030749"/>
              <a:chExt cx="2260600" cy="3776663"/>
            </a:xfrm>
          </p:grpSpPr>
          <p:sp>
            <p:nvSpPr>
              <p:cNvPr id="41" name="任意多边形: 形状 40">
                <a:extLst>
                  <a:ext uri="{FF2B5EF4-FFF2-40B4-BE49-F238E27FC236}">
                    <a16:creationId xmlns:a16="http://schemas.microsoft.com/office/drawing/2014/main" id="{9F44C610-E442-49CF-A44C-7BF0D186935F}"/>
                  </a:ext>
                </a:extLst>
              </p:cNvPr>
              <p:cNvSpPr/>
              <p:nvPr/>
            </p:nvSpPr>
            <p:spPr bwMode="auto">
              <a:xfrm>
                <a:off x="6213647" y="7718137"/>
                <a:ext cx="328613" cy="368300"/>
              </a:xfrm>
              <a:custGeom>
                <a:avLst/>
                <a:gdLst>
                  <a:gd name="T0" fmla="*/ 28 w 196"/>
                  <a:gd name="T1" fmla="*/ 0 h 220"/>
                  <a:gd name="T2" fmla="*/ 0 w 196"/>
                  <a:gd name="T3" fmla="*/ 168 h 220"/>
                  <a:gd name="T4" fmla="*/ 148 w 196"/>
                  <a:gd name="T5" fmla="*/ 208 h 220"/>
                  <a:gd name="T6" fmla="*/ 196 w 196"/>
                  <a:gd name="T7" fmla="*/ 160 h 220"/>
                  <a:gd name="T8" fmla="*/ 168 w 196"/>
                  <a:gd name="T9" fmla="*/ 148 h 220"/>
                  <a:gd name="T10" fmla="*/ 156 w 196"/>
                  <a:gd name="T11" fmla="*/ 20 h 220"/>
                  <a:gd name="T12" fmla="*/ 28 w 196"/>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196" h="220">
                    <a:moveTo>
                      <a:pt x="28" y="0"/>
                    </a:moveTo>
                    <a:cubicBezTo>
                      <a:pt x="28" y="0"/>
                      <a:pt x="84" y="136"/>
                      <a:pt x="0" y="168"/>
                    </a:cubicBezTo>
                    <a:cubicBezTo>
                      <a:pt x="0" y="168"/>
                      <a:pt x="120" y="220"/>
                      <a:pt x="148" y="208"/>
                    </a:cubicBezTo>
                    <a:cubicBezTo>
                      <a:pt x="176" y="196"/>
                      <a:pt x="196" y="168"/>
                      <a:pt x="196" y="160"/>
                    </a:cubicBezTo>
                    <a:cubicBezTo>
                      <a:pt x="196" y="152"/>
                      <a:pt x="168" y="148"/>
                      <a:pt x="168" y="148"/>
                    </a:cubicBezTo>
                    <a:cubicBezTo>
                      <a:pt x="168" y="148"/>
                      <a:pt x="116" y="152"/>
                      <a:pt x="156" y="20"/>
                    </a:cubicBezTo>
                    <a:lnTo>
                      <a:pt x="28"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椭圆 41">
                <a:extLst>
                  <a:ext uri="{FF2B5EF4-FFF2-40B4-BE49-F238E27FC236}">
                    <a16:creationId xmlns:a16="http://schemas.microsoft.com/office/drawing/2014/main" id="{54D530AC-4B8F-4890-BEBB-8E34B1336214}"/>
                  </a:ext>
                </a:extLst>
              </p:cNvPr>
              <p:cNvSpPr/>
              <p:nvPr/>
            </p:nvSpPr>
            <p:spPr bwMode="auto">
              <a:xfrm>
                <a:off x="6200947" y="7503824"/>
                <a:ext cx="333375" cy="3349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椭圆 42">
                <a:extLst>
                  <a:ext uri="{FF2B5EF4-FFF2-40B4-BE49-F238E27FC236}">
                    <a16:creationId xmlns:a16="http://schemas.microsoft.com/office/drawing/2014/main" id="{F2BDF692-C707-4F56-9DFB-F9C121C82E93}"/>
                  </a:ext>
                </a:extLst>
              </p:cNvPr>
              <p:cNvSpPr/>
              <p:nvPr/>
            </p:nvSpPr>
            <p:spPr bwMode="auto">
              <a:xfrm>
                <a:off x="6110460" y="7427624"/>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椭圆 43">
                <a:extLst>
                  <a:ext uri="{FF2B5EF4-FFF2-40B4-BE49-F238E27FC236}">
                    <a16:creationId xmlns:a16="http://schemas.microsoft.com/office/drawing/2014/main" id="{158F0B81-C298-41D1-94EC-E4A747FF3A31}"/>
                  </a:ext>
                </a:extLst>
              </p:cNvPr>
              <p:cNvSpPr/>
              <p:nvPr/>
            </p:nvSpPr>
            <p:spPr bwMode="auto">
              <a:xfrm>
                <a:off x="6004097" y="7360949"/>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5" name="椭圆 44">
                <a:extLst>
                  <a:ext uri="{FF2B5EF4-FFF2-40B4-BE49-F238E27FC236}">
                    <a16:creationId xmlns:a16="http://schemas.microsoft.com/office/drawing/2014/main" id="{7E9951F1-6ED6-458D-95BF-5A841F27085F}"/>
                  </a:ext>
                </a:extLst>
              </p:cNvPr>
              <p:cNvSpPr/>
              <p:nvPr/>
            </p:nvSpPr>
            <p:spPr bwMode="auto">
              <a:xfrm>
                <a:off x="5929485" y="7313324"/>
                <a:ext cx="147638" cy="207963"/>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任意多边形: 形状 45">
                <a:extLst>
                  <a:ext uri="{FF2B5EF4-FFF2-40B4-BE49-F238E27FC236}">
                    <a16:creationId xmlns:a16="http://schemas.microsoft.com/office/drawing/2014/main" id="{B1EB5E4B-C384-4110-B1B2-266D1473CF23}"/>
                  </a:ext>
                </a:extLst>
              </p:cNvPr>
              <p:cNvSpPr/>
              <p:nvPr/>
            </p:nvSpPr>
            <p:spPr bwMode="auto">
              <a:xfrm>
                <a:off x="6534322" y="7030749"/>
                <a:ext cx="742950" cy="1068388"/>
              </a:xfrm>
              <a:custGeom>
                <a:avLst/>
                <a:gdLst>
                  <a:gd name="T0" fmla="*/ 0 w 444"/>
                  <a:gd name="T1" fmla="*/ 556 h 640"/>
                  <a:gd name="T2" fmla="*/ 112 w 444"/>
                  <a:gd name="T3" fmla="*/ 484 h 640"/>
                  <a:gd name="T4" fmla="*/ 372 w 444"/>
                  <a:gd name="T5" fmla="*/ 172 h 640"/>
                  <a:gd name="T6" fmla="*/ 404 w 444"/>
                  <a:gd name="T7" fmla="*/ 52 h 640"/>
                  <a:gd name="T8" fmla="*/ 412 w 444"/>
                  <a:gd name="T9" fmla="*/ 208 h 640"/>
                  <a:gd name="T10" fmla="*/ 309 w 444"/>
                  <a:gd name="T11" fmla="*/ 386 h 640"/>
                  <a:gd name="T12" fmla="*/ 237 w 444"/>
                  <a:gd name="T13" fmla="*/ 476 h 640"/>
                  <a:gd name="T14" fmla="*/ 48 w 444"/>
                  <a:gd name="T15" fmla="*/ 640 h 640"/>
                  <a:gd name="T16" fmla="*/ 0 w 444"/>
                  <a:gd name="T17" fmla="*/ 55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640">
                    <a:moveTo>
                      <a:pt x="0" y="556"/>
                    </a:moveTo>
                    <a:cubicBezTo>
                      <a:pt x="0" y="556"/>
                      <a:pt x="24" y="508"/>
                      <a:pt x="112" y="484"/>
                    </a:cubicBezTo>
                    <a:cubicBezTo>
                      <a:pt x="200" y="460"/>
                      <a:pt x="372" y="172"/>
                      <a:pt x="372" y="172"/>
                    </a:cubicBezTo>
                    <a:cubicBezTo>
                      <a:pt x="372" y="172"/>
                      <a:pt x="364" y="0"/>
                      <a:pt x="404" y="52"/>
                    </a:cubicBezTo>
                    <a:cubicBezTo>
                      <a:pt x="444" y="104"/>
                      <a:pt x="412" y="208"/>
                      <a:pt x="412" y="208"/>
                    </a:cubicBezTo>
                    <a:cubicBezTo>
                      <a:pt x="309" y="386"/>
                      <a:pt x="309" y="386"/>
                      <a:pt x="309" y="386"/>
                    </a:cubicBezTo>
                    <a:cubicBezTo>
                      <a:pt x="290" y="419"/>
                      <a:pt x="266" y="450"/>
                      <a:pt x="237" y="476"/>
                    </a:cubicBezTo>
                    <a:cubicBezTo>
                      <a:pt x="174" y="535"/>
                      <a:pt x="60" y="640"/>
                      <a:pt x="48" y="640"/>
                    </a:cubicBezTo>
                    <a:cubicBezTo>
                      <a:pt x="32" y="640"/>
                      <a:pt x="0" y="556"/>
                      <a:pt x="0" y="556"/>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任意多边形: 形状 46">
                <a:extLst>
                  <a:ext uri="{FF2B5EF4-FFF2-40B4-BE49-F238E27FC236}">
                    <a16:creationId xmlns:a16="http://schemas.microsoft.com/office/drawing/2014/main" id="{3A0AFA53-0E61-41EE-B9D2-7CD0EA3C00F1}"/>
                  </a:ext>
                </a:extLst>
              </p:cNvPr>
              <p:cNvSpPr/>
              <p:nvPr/>
            </p:nvSpPr>
            <p:spPr bwMode="auto">
              <a:xfrm>
                <a:off x="6280322" y="9100849"/>
                <a:ext cx="301625" cy="1482725"/>
              </a:xfrm>
              <a:custGeom>
                <a:avLst/>
                <a:gdLst>
                  <a:gd name="T0" fmla="*/ 12 w 180"/>
                  <a:gd name="T1" fmla="*/ 0 h 888"/>
                  <a:gd name="T2" fmla="*/ 32 w 180"/>
                  <a:gd name="T3" fmla="*/ 372 h 888"/>
                  <a:gd name="T4" fmla="*/ 40 w 180"/>
                  <a:gd name="T5" fmla="*/ 656 h 888"/>
                  <a:gd name="T6" fmla="*/ 32 w 180"/>
                  <a:gd name="T7" fmla="*/ 832 h 888"/>
                  <a:gd name="T8" fmla="*/ 160 w 180"/>
                  <a:gd name="T9" fmla="*/ 888 h 888"/>
                  <a:gd name="T10" fmla="*/ 124 w 180"/>
                  <a:gd name="T11" fmla="*/ 612 h 888"/>
                  <a:gd name="T12" fmla="*/ 152 w 180"/>
                  <a:gd name="T13" fmla="*/ 344 h 888"/>
                  <a:gd name="T14" fmla="*/ 180 w 180"/>
                  <a:gd name="T15" fmla="*/ 24 h 888"/>
                  <a:gd name="T16" fmla="*/ 12 w 180"/>
                  <a:gd name="T1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888">
                    <a:moveTo>
                      <a:pt x="12" y="0"/>
                    </a:moveTo>
                    <a:cubicBezTo>
                      <a:pt x="12" y="0"/>
                      <a:pt x="40" y="340"/>
                      <a:pt x="32" y="372"/>
                    </a:cubicBezTo>
                    <a:cubicBezTo>
                      <a:pt x="24" y="404"/>
                      <a:pt x="0" y="468"/>
                      <a:pt x="40" y="656"/>
                    </a:cubicBezTo>
                    <a:cubicBezTo>
                      <a:pt x="80" y="844"/>
                      <a:pt x="32" y="832"/>
                      <a:pt x="32" y="832"/>
                    </a:cubicBezTo>
                    <a:cubicBezTo>
                      <a:pt x="160" y="888"/>
                      <a:pt x="160" y="888"/>
                      <a:pt x="160" y="888"/>
                    </a:cubicBezTo>
                    <a:cubicBezTo>
                      <a:pt x="160" y="888"/>
                      <a:pt x="116" y="672"/>
                      <a:pt x="124" y="612"/>
                    </a:cubicBezTo>
                    <a:cubicBezTo>
                      <a:pt x="132" y="552"/>
                      <a:pt x="128" y="428"/>
                      <a:pt x="152" y="344"/>
                    </a:cubicBezTo>
                    <a:cubicBezTo>
                      <a:pt x="176" y="260"/>
                      <a:pt x="180" y="24"/>
                      <a:pt x="180" y="24"/>
                    </a:cubicBezTo>
                    <a:cubicBezTo>
                      <a:pt x="12" y="0"/>
                      <a:pt x="12" y="0"/>
                      <a:pt x="12" y="0"/>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任意多边形: 形状 47">
                <a:extLst>
                  <a:ext uri="{FF2B5EF4-FFF2-40B4-BE49-F238E27FC236}">
                    <a16:creationId xmlns:a16="http://schemas.microsoft.com/office/drawing/2014/main" id="{26923DE2-7970-4B8E-84B2-B7E7EC1757A8}"/>
                  </a:ext>
                </a:extLst>
              </p:cNvPr>
              <p:cNvSpPr/>
              <p:nvPr/>
            </p:nvSpPr>
            <p:spPr bwMode="auto">
              <a:xfrm>
                <a:off x="6300960" y="9100849"/>
                <a:ext cx="280988" cy="1482725"/>
              </a:xfrm>
              <a:custGeom>
                <a:avLst/>
                <a:gdLst>
                  <a:gd name="T0" fmla="*/ 0 w 168"/>
                  <a:gd name="T1" fmla="*/ 0 h 888"/>
                  <a:gd name="T2" fmla="*/ 22 w 168"/>
                  <a:gd name="T3" fmla="*/ 347 h 888"/>
                  <a:gd name="T4" fmla="*/ 20 w 168"/>
                  <a:gd name="T5" fmla="*/ 372 h 888"/>
                  <a:gd name="T6" fmla="*/ 6 w 168"/>
                  <a:gd name="T7" fmla="*/ 476 h 888"/>
                  <a:gd name="T8" fmla="*/ 28 w 168"/>
                  <a:gd name="T9" fmla="*/ 656 h 888"/>
                  <a:gd name="T10" fmla="*/ 44 w 168"/>
                  <a:gd name="T11" fmla="*/ 775 h 888"/>
                  <a:gd name="T12" fmla="*/ 22 w 168"/>
                  <a:gd name="T13" fmla="*/ 832 h 888"/>
                  <a:gd name="T14" fmla="*/ 20 w 168"/>
                  <a:gd name="T15" fmla="*/ 832 h 888"/>
                  <a:gd name="T16" fmla="*/ 148 w 168"/>
                  <a:gd name="T17" fmla="*/ 888 h 888"/>
                  <a:gd name="T18" fmla="*/ 111 w 168"/>
                  <a:gd name="T19" fmla="*/ 630 h 888"/>
                  <a:gd name="T20" fmla="*/ 112 w 168"/>
                  <a:gd name="T21" fmla="*/ 612 h 888"/>
                  <a:gd name="T22" fmla="*/ 140 w 168"/>
                  <a:gd name="T23" fmla="*/ 344 h 888"/>
                  <a:gd name="T24" fmla="*/ 168 w 168"/>
                  <a:gd name="T25" fmla="*/ 24 h 888"/>
                  <a:gd name="T26" fmla="*/ 0 w 168"/>
                  <a:gd name="T2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88">
                    <a:moveTo>
                      <a:pt x="0" y="0"/>
                    </a:moveTo>
                    <a:cubicBezTo>
                      <a:pt x="0" y="0"/>
                      <a:pt x="22" y="260"/>
                      <a:pt x="22" y="347"/>
                    </a:cubicBezTo>
                    <a:cubicBezTo>
                      <a:pt x="22" y="359"/>
                      <a:pt x="21" y="368"/>
                      <a:pt x="20" y="372"/>
                    </a:cubicBezTo>
                    <a:cubicBezTo>
                      <a:pt x="16" y="390"/>
                      <a:pt x="6" y="419"/>
                      <a:pt x="6" y="476"/>
                    </a:cubicBezTo>
                    <a:cubicBezTo>
                      <a:pt x="6" y="518"/>
                      <a:pt x="11" y="576"/>
                      <a:pt x="28" y="656"/>
                    </a:cubicBezTo>
                    <a:cubicBezTo>
                      <a:pt x="40" y="711"/>
                      <a:pt x="44" y="749"/>
                      <a:pt x="44" y="775"/>
                    </a:cubicBezTo>
                    <a:cubicBezTo>
                      <a:pt x="44" y="828"/>
                      <a:pt x="27" y="832"/>
                      <a:pt x="22" y="832"/>
                    </a:cubicBezTo>
                    <a:cubicBezTo>
                      <a:pt x="21" y="832"/>
                      <a:pt x="20" y="832"/>
                      <a:pt x="20" y="832"/>
                    </a:cubicBezTo>
                    <a:cubicBezTo>
                      <a:pt x="148" y="888"/>
                      <a:pt x="148" y="888"/>
                      <a:pt x="148" y="888"/>
                    </a:cubicBezTo>
                    <a:cubicBezTo>
                      <a:pt x="148" y="888"/>
                      <a:pt x="111" y="706"/>
                      <a:pt x="111" y="630"/>
                    </a:cubicBezTo>
                    <a:cubicBezTo>
                      <a:pt x="111" y="623"/>
                      <a:pt x="111" y="617"/>
                      <a:pt x="112" y="612"/>
                    </a:cubicBezTo>
                    <a:cubicBezTo>
                      <a:pt x="120" y="552"/>
                      <a:pt x="116" y="428"/>
                      <a:pt x="140" y="344"/>
                    </a:cubicBezTo>
                    <a:cubicBezTo>
                      <a:pt x="164" y="260"/>
                      <a:pt x="168" y="24"/>
                      <a:pt x="168" y="24"/>
                    </a:cubicBezTo>
                    <a:cubicBezTo>
                      <a:pt x="0" y="0"/>
                      <a:pt x="0" y="0"/>
                      <a:pt x="0" y="0"/>
                    </a:cubicBezTo>
                  </a:path>
                </a:pathLst>
              </a:custGeom>
              <a:solidFill>
                <a:srgbClr val="E1AB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任意多边形: 形状 48">
                <a:extLst>
                  <a:ext uri="{FF2B5EF4-FFF2-40B4-BE49-F238E27FC236}">
                    <a16:creationId xmlns:a16="http://schemas.microsoft.com/office/drawing/2014/main" id="{45BE9F44-51E8-41E9-96BD-6051B78D2036}"/>
                  </a:ext>
                </a:extLst>
              </p:cNvPr>
              <p:cNvSpPr/>
              <p:nvPr/>
            </p:nvSpPr>
            <p:spPr bwMode="auto">
              <a:xfrm>
                <a:off x="6273972" y="10383549"/>
                <a:ext cx="461963" cy="423863"/>
              </a:xfrm>
              <a:custGeom>
                <a:avLst/>
                <a:gdLst>
                  <a:gd name="T0" fmla="*/ 159 w 276"/>
                  <a:gd name="T1" fmla="*/ 76 h 254"/>
                  <a:gd name="T2" fmla="*/ 76 w 276"/>
                  <a:gd name="T3" fmla="*/ 40 h 254"/>
                  <a:gd name="T4" fmla="*/ 24 w 276"/>
                  <a:gd name="T5" fmla="*/ 40 h 254"/>
                  <a:gd name="T6" fmla="*/ 32 w 276"/>
                  <a:gd name="T7" fmla="*/ 104 h 254"/>
                  <a:gd name="T8" fmla="*/ 223 w 276"/>
                  <a:gd name="T9" fmla="*/ 249 h 254"/>
                  <a:gd name="T10" fmla="*/ 228 w 276"/>
                  <a:gd name="T11" fmla="*/ 248 h 254"/>
                  <a:gd name="T12" fmla="*/ 208 w 276"/>
                  <a:gd name="T13" fmla="*/ 180 h 254"/>
                  <a:gd name="T14" fmla="*/ 163 w 276"/>
                  <a:gd name="T15" fmla="*/ 79 h 254"/>
                  <a:gd name="T16" fmla="*/ 161 w 276"/>
                  <a:gd name="T17" fmla="*/ 76 h 254"/>
                  <a:gd name="T18" fmla="*/ 159 w 276"/>
                  <a:gd name="T19" fmla="*/ 7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54">
                    <a:moveTo>
                      <a:pt x="159" y="76"/>
                    </a:moveTo>
                    <a:cubicBezTo>
                      <a:pt x="149" y="83"/>
                      <a:pt x="124" y="90"/>
                      <a:pt x="76" y="40"/>
                    </a:cubicBezTo>
                    <a:cubicBezTo>
                      <a:pt x="76" y="40"/>
                      <a:pt x="48" y="0"/>
                      <a:pt x="24" y="40"/>
                    </a:cubicBezTo>
                    <a:cubicBezTo>
                      <a:pt x="0" y="80"/>
                      <a:pt x="16" y="84"/>
                      <a:pt x="32" y="104"/>
                    </a:cubicBezTo>
                    <a:cubicBezTo>
                      <a:pt x="48" y="123"/>
                      <a:pt x="171" y="254"/>
                      <a:pt x="223" y="249"/>
                    </a:cubicBezTo>
                    <a:cubicBezTo>
                      <a:pt x="225" y="249"/>
                      <a:pt x="226" y="248"/>
                      <a:pt x="228" y="248"/>
                    </a:cubicBezTo>
                    <a:cubicBezTo>
                      <a:pt x="276" y="232"/>
                      <a:pt x="208" y="180"/>
                      <a:pt x="208" y="180"/>
                    </a:cubicBezTo>
                    <a:cubicBezTo>
                      <a:pt x="208" y="180"/>
                      <a:pt x="164" y="111"/>
                      <a:pt x="163" y="79"/>
                    </a:cubicBezTo>
                    <a:cubicBezTo>
                      <a:pt x="163" y="77"/>
                      <a:pt x="162" y="76"/>
                      <a:pt x="161" y="76"/>
                    </a:cubicBezTo>
                    <a:cubicBezTo>
                      <a:pt x="160" y="76"/>
                      <a:pt x="160" y="76"/>
                      <a:pt x="159" y="76"/>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任意多边形: 形状 49">
                <a:extLst>
                  <a:ext uri="{FF2B5EF4-FFF2-40B4-BE49-F238E27FC236}">
                    <a16:creationId xmlns:a16="http://schemas.microsoft.com/office/drawing/2014/main" id="{1DC8C563-8CAE-484F-9185-7EECCD678B34}"/>
                  </a:ext>
                </a:extLst>
              </p:cNvPr>
              <p:cNvSpPr/>
              <p:nvPr/>
            </p:nvSpPr>
            <p:spPr bwMode="auto">
              <a:xfrm>
                <a:off x="5143672" y="9034174"/>
                <a:ext cx="1331913" cy="862013"/>
              </a:xfrm>
              <a:custGeom>
                <a:avLst/>
                <a:gdLst>
                  <a:gd name="T0" fmla="*/ 596 w 796"/>
                  <a:gd name="T1" fmla="*/ 0 h 516"/>
                  <a:gd name="T2" fmla="*/ 500 w 796"/>
                  <a:gd name="T3" fmla="*/ 236 h 516"/>
                  <a:gd name="T4" fmla="*/ 402 w 796"/>
                  <a:gd name="T5" fmla="*/ 294 h 516"/>
                  <a:gd name="T6" fmla="*/ 265 w 796"/>
                  <a:gd name="T7" fmla="*/ 336 h 516"/>
                  <a:gd name="T8" fmla="*/ 84 w 796"/>
                  <a:gd name="T9" fmla="*/ 396 h 516"/>
                  <a:gd name="T10" fmla="*/ 68 w 796"/>
                  <a:gd name="T11" fmla="*/ 516 h 516"/>
                  <a:gd name="T12" fmla="*/ 308 w 796"/>
                  <a:gd name="T13" fmla="*/ 432 h 516"/>
                  <a:gd name="T14" fmla="*/ 604 w 796"/>
                  <a:gd name="T15" fmla="*/ 340 h 516"/>
                  <a:gd name="T16" fmla="*/ 796 w 796"/>
                  <a:gd name="T17" fmla="*/ 40 h 516"/>
                  <a:gd name="T18" fmla="*/ 596 w 796"/>
                  <a:gd name="T1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516">
                    <a:moveTo>
                      <a:pt x="596" y="0"/>
                    </a:moveTo>
                    <a:cubicBezTo>
                      <a:pt x="596" y="0"/>
                      <a:pt x="528" y="156"/>
                      <a:pt x="500" y="236"/>
                    </a:cubicBezTo>
                    <a:cubicBezTo>
                      <a:pt x="485" y="278"/>
                      <a:pt x="441" y="291"/>
                      <a:pt x="402" y="294"/>
                    </a:cubicBezTo>
                    <a:cubicBezTo>
                      <a:pt x="354" y="298"/>
                      <a:pt x="307" y="312"/>
                      <a:pt x="265" y="336"/>
                    </a:cubicBezTo>
                    <a:cubicBezTo>
                      <a:pt x="209" y="367"/>
                      <a:pt x="133" y="403"/>
                      <a:pt x="84" y="396"/>
                    </a:cubicBezTo>
                    <a:cubicBezTo>
                      <a:pt x="0" y="384"/>
                      <a:pt x="68" y="516"/>
                      <a:pt x="68" y="516"/>
                    </a:cubicBezTo>
                    <a:cubicBezTo>
                      <a:pt x="68" y="516"/>
                      <a:pt x="192" y="440"/>
                      <a:pt x="308" y="432"/>
                    </a:cubicBezTo>
                    <a:cubicBezTo>
                      <a:pt x="424" y="424"/>
                      <a:pt x="548" y="412"/>
                      <a:pt x="604" y="340"/>
                    </a:cubicBezTo>
                    <a:cubicBezTo>
                      <a:pt x="660" y="268"/>
                      <a:pt x="796" y="40"/>
                      <a:pt x="796" y="40"/>
                    </a:cubicBezTo>
                    <a:lnTo>
                      <a:pt x="596"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任意多边形: 形状 50">
                <a:extLst>
                  <a:ext uri="{FF2B5EF4-FFF2-40B4-BE49-F238E27FC236}">
                    <a16:creationId xmlns:a16="http://schemas.microsoft.com/office/drawing/2014/main" id="{F8D02336-9B70-4D99-A63A-8666FBA3B171}"/>
                  </a:ext>
                </a:extLst>
              </p:cNvPr>
              <p:cNvSpPr/>
              <p:nvPr/>
            </p:nvSpPr>
            <p:spPr bwMode="auto">
              <a:xfrm>
                <a:off x="5016672" y="9581862"/>
                <a:ext cx="307975" cy="514350"/>
              </a:xfrm>
              <a:custGeom>
                <a:avLst/>
                <a:gdLst>
                  <a:gd name="T0" fmla="*/ 148 w 184"/>
                  <a:gd name="T1" fmla="*/ 168 h 308"/>
                  <a:gd name="T2" fmla="*/ 140 w 184"/>
                  <a:gd name="T3" fmla="*/ 112 h 308"/>
                  <a:gd name="T4" fmla="*/ 184 w 184"/>
                  <a:gd name="T5" fmla="*/ 60 h 308"/>
                  <a:gd name="T6" fmla="*/ 108 w 184"/>
                  <a:gd name="T7" fmla="*/ 32 h 308"/>
                  <a:gd name="T8" fmla="*/ 20 w 184"/>
                  <a:gd name="T9" fmla="*/ 252 h 308"/>
                  <a:gd name="T10" fmla="*/ 84 w 184"/>
                  <a:gd name="T11" fmla="*/ 260 h 308"/>
                  <a:gd name="T12" fmla="*/ 169 w 184"/>
                  <a:gd name="T13" fmla="*/ 174 h 308"/>
                  <a:gd name="T14" fmla="*/ 148 w 184"/>
                  <a:gd name="T15" fmla="*/ 16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8">
                    <a:moveTo>
                      <a:pt x="148" y="168"/>
                    </a:moveTo>
                    <a:cubicBezTo>
                      <a:pt x="148" y="168"/>
                      <a:pt x="108" y="140"/>
                      <a:pt x="140" y="112"/>
                    </a:cubicBezTo>
                    <a:cubicBezTo>
                      <a:pt x="172" y="84"/>
                      <a:pt x="184" y="60"/>
                      <a:pt x="184" y="60"/>
                    </a:cubicBezTo>
                    <a:cubicBezTo>
                      <a:pt x="184" y="60"/>
                      <a:pt x="128" y="0"/>
                      <a:pt x="108" y="32"/>
                    </a:cubicBezTo>
                    <a:cubicBezTo>
                      <a:pt x="88" y="64"/>
                      <a:pt x="0" y="208"/>
                      <a:pt x="20" y="252"/>
                    </a:cubicBezTo>
                    <a:cubicBezTo>
                      <a:pt x="40" y="296"/>
                      <a:pt x="60" y="308"/>
                      <a:pt x="84" y="260"/>
                    </a:cubicBezTo>
                    <a:cubicBezTo>
                      <a:pt x="108" y="212"/>
                      <a:pt x="169" y="174"/>
                      <a:pt x="169" y="174"/>
                    </a:cubicBezTo>
                    <a:lnTo>
                      <a:pt x="148" y="168"/>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任意多边形: 形状 51">
                <a:extLst>
                  <a:ext uri="{FF2B5EF4-FFF2-40B4-BE49-F238E27FC236}">
                    <a16:creationId xmlns:a16="http://schemas.microsoft.com/office/drawing/2014/main" id="{09E34FA7-2AB7-4013-8D3A-84A4AD583603}"/>
                  </a:ext>
                </a:extLst>
              </p:cNvPr>
              <p:cNvSpPr/>
              <p:nvPr/>
            </p:nvSpPr>
            <p:spPr bwMode="auto">
              <a:xfrm>
                <a:off x="6110460" y="7941974"/>
                <a:ext cx="587375" cy="665163"/>
              </a:xfrm>
              <a:custGeom>
                <a:avLst/>
                <a:gdLst>
                  <a:gd name="T0" fmla="*/ 238 w 351"/>
                  <a:gd name="T1" fmla="*/ 30 h 398"/>
                  <a:gd name="T2" fmla="*/ 101 w 351"/>
                  <a:gd name="T3" fmla="*/ 31 h 398"/>
                  <a:gd name="T4" fmla="*/ 18 w 351"/>
                  <a:gd name="T5" fmla="*/ 70 h 398"/>
                  <a:gd name="T6" fmla="*/ 54 w 351"/>
                  <a:gd name="T7" fmla="*/ 202 h 398"/>
                  <a:gd name="T8" fmla="*/ 102 w 351"/>
                  <a:gd name="T9" fmla="*/ 354 h 398"/>
                  <a:gd name="T10" fmla="*/ 330 w 351"/>
                  <a:gd name="T11" fmla="*/ 326 h 398"/>
                  <a:gd name="T12" fmla="*/ 326 w 351"/>
                  <a:gd name="T13" fmla="*/ 230 h 398"/>
                  <a:gd name="T14" fmla="*/ 330 w 351"/>
                  <a:gd name="T15" fmla="*/ 117 h 398"/>
                  <a:gd name="T16" fmla="*/ 306 w 351"/>
                  <a:gd name="T17" fmla="*/ 64 h 398"/>
                  <a:gd name="T18" fmla="*/ 254 w 351"/>
                  <a:gd name="T19" fmla="*/ 2 h 398"/>
                  <a:gd name="T20" fmla="*/ 217 w 351"/>
                  <a:gd name="T21" fmla="*/ 9 h 398"/>
                  <a:gd name="T22" fmla="*/ 238 w 351"/>
                  <a:gd name="T23" fmla="*/ 3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98">
                    <a:moveTo>
                      <a:pt x="238" y="30"/>
                    </a:moveTo>
                    <a:cubicBezTo>
                      <a:pt x="238" y="30"/>
                      <a:pt x="225" y="56"/>
                      <a:pt x="101" y="31"/>
                    </a:cubicBezTo>
                    <a:cubicBezTo>
                      <a:pt x="68" y="23"/>
                      <a:pt x="33" y="39"/>
                      <a:pt x="18" y="70"/>
                    </a:cubicBezTo>
                    <a:cubicBezTo>
                      <a:pt x="2" y="101"/>
                      <a:pt x="0" y="146"/>
                      <a:pt x="54" y="202"/>
                    </a:cubicBezTo>
                    <a:cubicBezTo>
                      <a:pt x="54" y="202"/>
                      <a:pt x="150" y="310"/>
                      <a:pt x="102" y="354"/>
                    </a:cubicBezTo>
                    <a:cubicBezTo>
                      <a:pt x="54" y="398"/>
                      <a:pt x="330" y="326"/>
                      <a:pt x="330" y="326"/>
                    </a:cubicBezTo>
                    <a:cubicBezTo>
                      <a:pt x="330" y="326"/>
                      <a:pt x="294" y="302"/>
                      <a:pt x="326" y="230"/>
                    </a:cubicBezTo>
                    <a:cubicBezTo>
                      <a:pt x="351" y="173"/>
                      <a:pt x="349" y="141"/>
                      <a:pt x="330" y="117"/>
                    </a:cubicBezTo>
                    <a:cubicBezTo>
                      <a:pt x="318" y="101"/>
                      <a:pt x="310" y="83"/>
                      <a:pt x="306" y="64"/>
                    </a:cubicBezTo>
                    <a:cubicBezTo>
                      <a:pt x="301" y="38"/>
                      <a:pt x="287" y="4"/>
                      <a:pt x="254" y="2"/>
                    </a:cubicBezTo>
                    <a:cubicBezTo>
                      <a:pt x="254" y="2"/>
                      <a:pt x="219" y="0"/>
                      <a:pt x="217" y="9"/>
                    </a:cubicBezTo>
                    <a:cubicBezTo>
                      <a:pt x="214" y="18"/>
                      <a:pt x="246" y="26"/>
                      <a:pt x="238" y="3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任意多边形: 形状 52">
                <a:extLst>
                  <a:ext uri="{FF2B5EF4-FFF2-40B4-BE49-F238E27FC236}">
                    <a16:creationId xmlns:a16="http://schemas.microsoft.com/office/drawing/2014/main" id="{0F82B6C6-9128-47D0-8A0E-C7F94F5495CD}"/>
                  </a:ext>
                </a:extLst>
              </p:cNvPr>
              <p:cNvSpPr/>
              <p:nvPr/>
            </p:nvSpPr>
            <p:spPr bwMode="auto">
              <a:xfrm>
                <a:off x="5370685" y="7995949"/>
                <a:ext cx="896938" cy="877888"/>
              </a:xfrm>
              <a:custGeom>
                <a:avLst/>
                <a:gdLst>
                  <a:gd name="T0" fmla="*/ 534 w 536"/>
                  <a:gd name="T1" fmla="*/ 83 h 526"/>
                  <a:gd name="T2" fmla="*/ 531 w 536"/>
                  <a:gd name="T3" fmla="*/ 66 h 526"/>
                  <a:gd name="T4" fmla="*/ 488 w 536"/>
                  <a:gd name="T5" fmla="*/ 8 h 526"/>
                  <a:gd name="T6" fmla="*/ 404 w 536"/>
                  <a:gd name="T7" fmla="*/ 118 h 526"/>
                  <a:gd name="T8" fmla="*/ 316 w 536"/>
                  <a:gd name="T9" fmla="*/ 258 h 526"/>
                  <a:gd name="T10" fmla="*/ 120 w 536"/>
                  <a:gd name="T11" fmla="*/ 430 h 526"/>
                  <a:gd name="T12" fmla="*/ 44 w 536"/>
                  <a:gd name="T13" fmla="*/ 494 h 526"/>
                  <a:gd name="T14" fmla="*/ 144 w 536"/>
                  <a:gd name="T15" fmla="*/ 474 h 526"/>
                  <a:gd name="T16" fmla="*/ 286 w 536"/>
                  <a:gd name="T17" fmla="*/ 389 h 526"/>
                  <a:gd name="T18" fmla="*/ 410 w 536"/>
                  <a:gd name="T19" fmla="*/ 272 h 526"/>
                  <a:gd name="T20" fmla="*/ 500 w 536"/>
                  <a:gd name="T21" fmla="*/ 163 h 526"/>
                  <a:gd name="T22" fmla="*/ 530 w 536"/>
                  <a:gd name="T23" fmla="*/ 124 h 526"/>
                  <a:gd name="T24" fmla="*/ 534 w 536"/>
                  <a:gd name="T25" fmla="*/ 8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526">
                    <a:moveTo>
                      <a:pt x="534" y="83"/>
                    </a:moveTo>
                    <a:cubicBezTo>
                      <a:pt x="533" y="77"/>
                      <a:pt x="532" y="71"/>
                      <a:pt x="531" y="66"/>
                    </a:cubicBezTo>
                    <a:cubicBezTo>
                      <a:pt x="529" y="46"/>
                      <a:pt x="520" y="0"/>
                      <a:pt x="488" y="8"/>
                    </a:cubicBezTo>
                    <a:cubicBezTo>
                      <a:pt x="448" y="18"/>
                      <a:pt x="404" y="118"/>
                      <a:pt x="404" y="118"/>
                    </a:cubicBezTo>
                    <a:cubicBezTo>
                      <a:pt x="404" y="118"/>
                      <a:pt x="368" y="230"/>
                      <a:pt x="316" y="258"/>
                    </a:cubicBezTo>
                    <a:cubicBezTo>
                      <a:pt x="264" y="286"/>
                      <a:pt x="120" y="430"/>
                      <a:pt x="120" y="430"/>
                    </a:cubicBezTo>
                    <a:cubicBezTo>
                      <a:pt x="120" y="430"/>
                      <a:pt x="0" y="462"/>
                      <a:pt x="44" y="494"/>
                    </a:cubicBezTo>
                    <a:cubicBezTo>
                      <a:pt x="88" y="526"/>
                      <a:pt x="144" y="474"/>
                      <a:pt x="144" y="474"/>
                    </a:cubicBezTo>
                    <a:cubicBezTo>
                      <a:pt x="286" y="389"/>
                      <a:pt x="286" y="389"/>
                      <a:pt x="286" y="389"/>
                    </a:cubicBezTo>
                    <a:cubicBezTo>
                      <a:pt x="335" y="359"/>
                      <a:pt x="378" y="319"/>
                      <a:pt x="410" y="272"/>
                    </a:cubicBezTo>
                    <a:cubicBezTo>
                      <a:pt x="440" y="229"/>
                      <a:pt x="477" y="180"/>
                      <a:pt x="500" y="163"/>
                    </a:cubicBezTo>
                    <a:cubicBezTo>
                      <a:pt x="514" y="154"/>
                      <a:pt x="525" y="140"/>
                      <a:pt x="530" y="124"/>
                    </a:cubicBezTo>
                    <a:cubicBezTo>
                      <a:pt x="535" y="110"/>
                      <a:pt x="536" y="96"/>
                      <a:pt x="534" y="83"/>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任意多边形: 形状 53">
                <a:extLst>
                  <a:ext uri="{FF2B5EF4-FFF2-40B4-BE49-F238E27FC236}">
                    <a16:creationId xmlns:a16="http://schemas.microsoft.com/office/drawing/2014/main" id="{CC77E140-11F6-4242-A441-B04BDBA111A4}"/>
                  </a:ext>
                </a:extLst>
              </p:cNvPr>
              <p:cNvSpPr/>
              <p:nvPr/>
            </p:nvSpPr>
            <p:spPr bwMode="auto">
              <a:xfrm>
                <a:off x="5538960" y="8440449"/>
                <a:ext cx="1584325" cy="854075"/>
              </a:xfrm>
              <a:custGeom>
                <a:avLst/>
                <a:gdLst>
                  <a:gd name="T0" fmla="*/ 468 w 948"/>
                  <a:gd name="T1" fmla="*/ 48 h 512"/>
                  <a:gd name="T2" fmla="*/ 180 w 948"/>
                  <a:gd name="T3" fmla="*/ 148 h 512"/>
                  <a:gd name="T4" fmla="*/ 8 w 948"/>
                  <a:gd name="T5" fmla="*/ 256 h 512"/>
                  <a:gd name="T6" fmla="*/ 624 w 948"/>
                  <a:gd name="T7" fmla="*/ 484 h 512"/>
                  <a:gd name="T8" fmla="*/ 869 w 948"/>
                  <a:gd name="T9" fmla="*/ 442 h 512"/>
                  <a:gd name="T10" fmla="*/ 908 w 948"/>
                  <a:gd name="T11" fmla="*/ 416 h 512"/>
                  <a:gd name="T12" fmla="*/ 927 w 948"/>
                  <a:gd name="T13" fmla="*/ 398 h 512"/>
                  <a:gd name="T14" fmla="*/ 937 w 948"/>
                  <a:gd name="T15" fmla="*/ 350 h 512"/>
                  <a:gd name="T16" fmla="*/ 936 w 948"/>
                  <a:gd name="T17" fmla="*/ 349 h 512"/>
                  <a:gd name="T18" fmla="*/ 652 w 948"/>
                  <a:gd name="T19" fmla="*/ 8 h 512"/>
                  <a:gd name="T20" fmla="*/ 468 w 948"/>
                  <a:gd name="T21" fmla="*/ 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512">
                    <a:moveTo>
                      <a:pt x="468" y="48"/>
                    </a:moveTo>
                    <a:cubicBezTo>
                      <a:pt x="468" y="48"/>
                      <a:pt x="284" y="24"/>
                      <a:pt x="180" y="148"/>
                    </a:cubicBezTo>
                    <a:cubicBezTo>
                      <a:pt x="76" y="272"/>
                      <a:pt x="0" y="236"/>
                      <a:pt x="8" y="256"/>
                    </a:cubicBezTo>
                    <a:cubicBezTo>
                      <a:pt x="16" y="276"/>
                      <a:pt x="400" y="512"/>
                      <a:pt x="624" y="484"/>
                    </a:cubicBezTo>
                    <a:cubicBezTo>
                      <a:pt x="760" y="467"/>
                      <a:pt x="833" y="451"/>
                      <a:pt x="869" y="442"/>
                    </a:cubicBezTo>
                    <a:cubicBezTo>
                      <a:pt x="884" y="438"/>
                      <a:pt x="898" y="428"/>
                      <a:pt x="908" y="416"/>
                    </a:cubicBezTo>
                    <a:cubicBezTo>
                      <a:pt x="913" y="409"/>
                      <a:pt x="920" y="403"/>
                      <a:pt x="927" y="398"/>
                    </a:cubicBezTo>
                    <a:cubicBezTo>
                      <a:pt x="943" y="387"/>
                      <a:pt x="948" y="366"/>
                      <a:pt x="937" y="350"/>
                    </a:cubicBezTo>
                    <a:cubicBezTo>
                      <a:pt x="936" y="349"/>
                      <a:pt x="936" y="349"/>
                      <a:pt x="936" y="349"/>
                    </a:cubicBezTo>
                    <a:cubicBezTo>
                      <a:pt x="873" y="257"/>
                      <a:pt x="701" y="14"/>
                      <a:pt x="652" y="8"/>
                    </a:cubicBezTo>
                    <a:cubicBezTo>
                      <a:pt x="592" y="0"/>
                      <a:pt x="468" y="48"/>
                      <a:pt x="468" y="4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椭圆 54">
                <a:extLst>
                  <a:ext uri="{FF2B5EF4-FFF2-40B4-BE49-F238E27FC236}">
                    <a16:creationId xmlns:a16="http://schemas.microsoft.com/office/drawing/2014/main" id="{4FBBE537-40D0-4E92-A994-E636066CB6C8}"/>
                  </a:ext>
                </a:extLst>
              </p:cNvPr>
              <p:cNvSpPr/>
              <p:nvPr/>
            </p:nvSpPr>
            <p:spPr bwMode="auto">
              <a:xfrm>
                <a:off x="6264447" y="7414924"/>
                <a:ext cx="214313" cy="152400"/>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56" name="组合 55">
              <a:extLst>
                <a:ext uri="{FF2B5EF4-FFF2-40B4-BE49-F238E27FC236}">
                  <a16:creationId xmlns:a16="http://schemas.microsoft.com/office/drawing/2014/main" id="{3C6693CA-AD98-4359-810F-DFA30D687E45}"/>
                </a:ext>
              </a:extLst>
            </p:cNvPr>
            <p:cNvGrpSpPr/>
            <p:nvPr userDrawn="1"/>
          </p:nvGrpSpPr>
          <p:grpSpPr>
            <a:xfrm rot="552067">
              <a:off x="6286960" y="1289267"/>
              <a:ext cx="419101" cy="678269"/>
              <a:chOff x="6308743" y="5908512"/>
              <a:chExt cx="690563" cy="1117600"/>
            </a:xfrm>
          </p:grpSpPr>
          <p:sp>
            <p:nvSpPr>
              <p:cNvPr id="57" name="任意多边形: 形状 56">
                <a:extLst>
                  <a:ext uri="{FF2B5EF4-FFF2-40B4-BE49-F238E27FC236}">
                    <a16:creationId xmlns:a16="http://schemas.microsoft.com/office/drawing/2014/main" id="{5F9C4BC4-424E-4493-A048-3B123FA5E45C}"/>
                  </a:ext>
                </a:extLst>
              </p:cNvPr>
              <p:cNvSpPr/>
              <p:nvPr/>
            </p:nvSpPr>
            <p:spPr bwMode="auto">
              <a:xfrm>
                <a:off x="6308743" y="5908512"/>
                <a:ext cx="690563" cy="1117600"/>
              </a:xfrm>
              <a:custGeom>
                <a:avLst/>
                <a:gdLst>
                  <a:gd name="T0" fmla="*/ 398 w 469"/>
                  <a:gd name="T1" fmla="*/ 213 h 759"/>
                  <a:gd name="T2" fmla="*/ 363 w 469"/>
                  <a:gd name="T3" fmla="*/ 179 h 759"/>
                  <a:gd name="T4" fmla="*/ 340 w 469"/>
                  <a:gd name="T5" fmla="*/ 154 h 759"/>
                  <a:gd name="T6" fmla="*/ 310 w 469"/>
                  <a:gd name="T7" fmla="*/ 100 h 759"/>
                  <a:gd name="T8" fmla="*/ 296 w 469"/>
                  <a:gd name="T9" fmla="*/ 14 h 759"/>
                  <a:gd name="T10" fmla="*/ 296 w 469"/>
                  <a:gd name="T11" fmla="*/ 9 h 759"/>
                  <a:gd name="T12" fmla="*/ 285 w 469"/>
                  <a:gd name="T13" fmla="*/ 0 h 759"/>
                  <a:gd name="T14" fmla="*/ 285 w 469"/>
                  <a:gd name="T15" fmla="*/ 0 h 759"/>
                  <a:gd name="T16" fmla="*/ 221 w 469"/>
                  <a:gd name="T17" fmla="*/ 0 h 759"/>
                  <a:gd name="T18" fmla="*/ 209 w 469"/>
                  <a:gd name="T19" fmla="*/ 13 h 759"/>
                  <a:gd name="T20" fmla="*/ 209 w 469"/>
                  <a:gd name="T21" fmla="*/ 517 h 759"/>
                  <a:gd name="T22" fmla="*/ 195 w 469"/>
                  <a:gd name="T23" fmla="*/ 529 h 759"/>
                  <a:gd name="T24" fmla="*/ 112 w 469"/>
                  <a:gd name="T25" fmla="*/ 542 h 759"/>
                  <a:gd name="T26" fmla="*/ 22 w 469"/>
                  <a:gd name="T27" fmla="*/ 698 h 759"/>
                  <a:gd name="T28" fmla="*/ 128 w 469"/>
                  <a:gd name="T29" fmla="*/ 759 h 759"/>
                  <a:gd name="T30" fmla="*/ 194 w 469"/>
                  <a:gd name="T31" fmla="*/ 746 h 759"/>
                  <a:gd name="T32" fmla="*/ 291 w 469"/>
                  <a:gd name="T33" fmla="*/ 629 h 759"/>
                  <a:gd name="T34" fmla="*/ 291 w 469"/>
                  <a:gd name="T35" fmla="*/ 627 h 759"/>
                  <a:gd name="T36" fmla="*/ 291 w 469"/>
                  <a:gd name="T37" fmla="*/ 239 h 759"/>
                  <a:gd name="T38" fmla="*/ 296 w 469"/>
                  <a:gd name="T39" fmla="*/ 241 h 759"/>
                  <a:gd name="T40" fmla="*/ 330 w 469"/>
                  <a:gd name="T41" fmla="*/ 259 h 759"/>
                  <a:gd name="T42" fmla="*/ 362 w 469"/>
                  <a:gd name="T43" fmla="*/ 289 h 759"/>
                  <a:gd name="T44" fmla="*/ 384 w 469"/>
                  <a:gd name="T45" fmla="*/ 548 h 759"/>
                  <a:gd name="T46" fmla="*/ 384 w 469"/>
                  <a:gd name="T47" fmla="*/ 548 h 759"/>
                  <a:gd name="T48" fmla="*/ 392 w 469"/>
                  <a:gd name="T49" fmla="*/ 562 h 759"/>
                  <a:gd name="T50" fmla="*/ 401 w 469"/>
                  <a:gd name="T51" fmla="*/ 560 h 759"/>
                  <a:gd name="T52" fmla="*/ 405 w 469"/>
                  <a:gd name="T53" fmla="*/ 554 h 759"/>
                  <a:gd name="T54" fmla="*/ 406 w 469"/>
                  <a:gd name="T55" fmla="*/ 554 h 759"/>
                  <a:gd name="T56" fmla="*/ 411 w 469"/>
                  <a:gd name="T57" fmla="*/ 546 h 759"/>
                  <a:gd name="T58" fmla="*/ 447 w 469"/>
                  <a:gd name="T59" fmla="*/ 472 h 759"/>
                  <a:gd name="T60" fmla="*/ 465 w 469"/>
                  <a:gd name="T61" fmla="*/ 396 h 759"/>
                  <a:gd name="T62" fmla="*/ 453 w 469"/>
                  <a:gd name="T63" fmla="*/ 291 h 759"/>
                  <a:gd name="T64" fmla="*/ 398 w 469"/>
                  <a:gd name="T65" fmla="*/ 213 h 759"/>
                  <a:gd name="T66" fmla="*/ 286 w 469"/>
                  <a:gd name="T67" fmla="*/ 23 h 759"/>
                  <a:gd name="T68" fmla="*/ 286 w 469"/>
                  <a:gd name="T69" fmla="*/ 23 h 759"/>
                  <a:gd name="T70" fmla="*/ 286 w 469"/>
                  <a:gd name="T71" fmla="*/ 23 h 759"/>
                  <a:gd name="T72" fmla="*/ 286 w 469"/>
                  <a:gd name="T73" fmla="*/ 2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759">
                    <a:moveTo>
                      <a:pt x="398" y="213"/>
                    </a:moveTo>
                    <a:cubicBezTo>
                      <a:pt x="387" y="202"/>
                      <a:pt x="376" y="190"/>
                      <a:pt x="363" y="179"/>
                    </a:cubicBezTo>
                    <a:cubicBezTo>
                      <a:pt x="355" y="171"/>
                      <a:pt x="347" y="163"/>
                      <a:pt x="340" y="154"/>
                    </a:cubicBezTo>
                    <a:cubicBezTo>
                      <a:pt x="329" y="139"/>
                      <a:pt x="319" y="122"/>
                      <a:pt x="310" y="100"/>
                    </a:cubicBezTo>
                    <a:cubicBezTo>
                      <a:pt x="301" y="76"/>
                      <a:pt x="296" y="24"/>
                      <a:pt x="296" y="14"/>
                    </a:cubicBezTo>
                    <a:cubicBezTo>
                      <a:pt x="296" y="12"/>
                      <a:pt x="296" y="10"/>
                      <a:pt x="296" y="9"/>
                    </a:cubicBezTo>
                    <a:cubicBezTo>
                      <a:pt x="294" y="4"/>
                      <a:pt x="290" y="0"/>
                      <a:pt x="285" y="0"/>
                    </a:cubicBezTo>
                    <a:cubicBezTo>
                      <a:pt x="285" y="0"/>
                      <a:pt x="285" y="0"/>
                      <a:pt x="285" y="0"/>
                    </a:cubicBezTo>
                    <a:cubicBezTo>
                      <a:pt x="221" y="0"/>
                      <a:pt x="221" y="0"/>
                      <a:pt x="221" y="0"/>
                    </a:cubicBezTo>
                    <a:cubicBezTo>
                      <a:pt x="214" y="0"/>
                      <a:pt x="209" y="6"/>
                      <a:pt x="209" y="13"/>
                    </a:cubicBezTo>
                    <a:cubicBezTo>
                      <a:pt x="209" y="517"/>
                      <a:pt x="209" y="517"/>
                      <a:pt x="209" y="517"/>
                    </a:cubicBezTo>
                    <a:cubicBezTo>
                      <a:pt x="209" y="524"/>
                      <a:pt x="202" y="530"/>
                      <a:pt x="195" y="529"/>
                    </a:cubicBezTo>
                    <a:cubicBezTo>
                      <a:pt x="169" y="527"/>
                      <a:pt x="140" y="531"/>
                      <a:pt x="112" y="542"/>
                    </a:cubicBezTo>
                    <a:cubicBezTo>
                      <a:pt x="40" y="572"/>
                      <a:pt x="0" y="642"/>
                      <a:pt x="22" y="698"/>
                    </a:cubicBezTo>
                    <a:cubicBezTo>
                      <a:pt x="38" y="737"/>
                      <a:pt x="80" y="759"/>
                      <a:pt x="128" y="759"/>
                    </a:cubicBezTo>
                    <a:cubicBezTo>
                      <a:pt x="149" y="759"/>
                      <a:pt x="172" y="755"/>
                      <a:pt x="194" y="746"/>
                    </a:cubicBezTo>
                    <a:cubicBezTo>
                      <a:pt x="249" y="723"/>
                      <a:pt x="287" y="676"/>
                      <a:pt x="291" y="629"/>
                    </a:cubicBezTo>
                    <a:cubicBezTo>
                      <a:pt x="291" y="628"/>
                      <a:pt x="291" y="627"/>
                      <a:pt x="291" y="627"/>
                    </a:cubicBezTo>
                    <a:cubicBezTo>
                      <a:pt x="291" y="239"/>
                      <a:pt x="291" y="239"/>
                      <a:pt x="291" y="239"/>
                    </a:cubicBezTo>
                    <a:cubicBezTo>
                      <a:pt x="293" y="240"/>
                      <a:pt x="295" y="240"/>
                      <a:pt x="296" y="241"/>
                    </a:cubicBezTo>
                    <a:cubicBezTo>
                      <a:pt x="308" y="244"/>
                      <a:pt x="319" y="251"/>
                      <a:pt x="330" y="259"/>
                    </a:cubicBezTo>
                    <a:cubicBezTo>
                      <a:pt x="341" y="267"/>
                      <a:pt x="352" y="277"/>
                      <a:pt x="362" y="289"/>
                    </a:cubicBezTo>
                    <a:cubicBezTo>
                      <a:pt x="434" y="376"/>
                      <a:pt x="385" y="546"/>
                      <a:pt x="384" y="548"/>
                    </a:cubicBezTo>
                    <a:cubicBezTo>
                      <a:pt x="384" y="548"/>
                      <a:pt x="384" y="548"/>
                      <a:pt x="384" y="548"/>
                    </a:cubicBezTo>
                    <a:cubicBezTo>
                      <a:pt x="383" y="553"/>
                      <a:pt x="386" y="560"/>
                      <a:pt x="392" y="562"/>
                    </a:cubicBezTo>
                    <a:cubicBezTo>
                      <a:pt x="395" y="563"/>
                      <a:pt x="399" y="562"/>
                      <a:pt x="401" y="560"/>
                    </a:cubicBezTo>
                    <a:cubicBezTo>
                      <a:pt x="403" y="559"/>
                      <a:pt x="404" y="558"/>
                      <a:pt x="405" y="554"/>
                    </a:cubicBezTo>
                    <a:cubicBezTo>
                      <a:pt x="406" y="554"/>
                      <a:pt x="406" y="554"/>
                      <a:pt x="406" y="554"/>
                    </a:cubicBezTo>
                    <a:cubicBezTo>
                      <a:pt x="406" y="553"/>
                      <a:pt x="408" y="549"/>
                      <a:pt x="411" y="546"/>
                    </a:cubicBezTo>
                    <a:cubicBezTo>
                      <a:pt x="418" y="533"/>
                      <a:pt x="433" y="510"/>
                      <a:pt x="447" y="472"/>
                    </a:cubicBezTo>
                    <a:cubicBezTo>
                      <a:pt x="457" y="447"/>
                      <a:pt x="463" y="421"/>
                      <a:pt x="465" y="396"/>
                    </a:cubicBezTo>
                    <a:cubicBezTo>
                      <a:pt x="469" y="360"/>
                      <a:pt x="465" y="324"/>
                      <a:pt x="453" y="291"/>
                    </a:cubicBezTo>
                    <a:cubicBezTo>
                      <a:pt x="441" y="257"/>
                      <a:pt x="419" y="234"/>
                      <a:pt x="398" y="213"/>
                    </a:cubicBezTo>
                    <a:moveTo>
                      <a:pt x="286" y="23"/>
                    </a:moveTo>
                    <a:cubicBezTo>
                      <a:pt x="286" y="23"/>
                      <a:pt x="286" y="23"/>
                      <a:pt x="286" y="23"/>
                    </a:cubicBezTo>
                    <a:cubicBezTo>
                      <a:pt x="286" y="23"/>
                      <a:pt x="286" y="23"/>
                      <a:pt x="286" y="23"/>
                    </a:cubicBezTo>
                    <a:cubicBezTo>
                      <a:pt x="286" y="23"/>
                      <a:pt x="286" y="23"/>
                      <a:pt x="286" y="2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任意多边形: 形状 57">
                <a:extLst>
                  <a:ext uri="{FF2B5EF4-FFF2-40B4-BE49-F238E27FC236}">
                    <a16:creationId xmlns:a16="http://schemas.microsoft.com/office/drawing/2014/main" id="{7971F0AE-24B4-4BB3-8E3B-DC078D370C54}"/>
                  </a:ext>
                </a:extLst>
              </p:cNvPr>
              <p:cNvSpPr/>
              <p:nvPr/>
            </p:nvSpPr>
            <p:spPr bwMode="auto">
              <a:xfrm>
                <a:off x="6383356" y="6678449"/>
                <a:ext cx="354013" cy="347663"/>
              </a:xfrm>
              <a:custGeom>
                <a:avLst/>
                <a:gdLst>
                  <a:gd name="T0" fmla="*/ 240 w 240"/>
                  <a:gd name="T1" fmla="*/ 0 h 236"/>
                  <a:gd name="T2" fmla="*/ 0 w 240"/>
                  <a:gd name="T3" fmla="*/ 212 h 236"/>
                  <a:gd name="T4" fmla="*/ 74 w 240"/>
                  <a:gd name="T5" fmla="*/ 236 h 236"/>
                  <a:gd name="T6" fmla="*/ 74 w 240"/>
                  <a:gd name="T7" fmla="*/ 236 h 236"/>
                  <a:gd name="T8" fmla="*/ 75 w 240"/>
                  <a:gd name="T9" fmla="*/ 236 h 236"/>
                  <a:gd name="T10" fmla="*/ 75 w 240"/>
                  <a:gd name="T11" fmla="*/ 236 h 236"/>
                  <a:gd name="T12" fmla="*/ 75 w 240"/>
                  <a:gd name="T13" fmla="*/ 236 h 236"/>
                  <a:gd name="T14" fmla="*/ 75 w 240"/>
                  <a:gd name="T15" fmla="*/ 236 h 236"/>
                  <a:gd name="T16" fmla="*/ 75 w 240"/>
                  <a:gd name="T17" fmla="*/ 236 h 236"/>
                  <a:gd name="T18" fmla="*/ 75 w 240"/>
                  <a:gd name="T19" fmla="*/ 236 h 236"/>
                  <a:gd name="T20" fmla="*/ 76 w 240"/>
                  <a:gd name="T21" fmla="*/ 236 h 236"/>
                  <a:gd name="T22" fmla="*/ 76 w 240"/>
                  <a:gd name="T23" fmla="*/ 236 h 236"/>
                  <a:gd name="T24" fmla="*/ 76 w 240"/>
                  <a:gd name="T25" fmla="*/ 236 h 236"/>
                  <a:gd name="T26" fmla="*/ 76 w 240"/>
                  <a:gd name="T27" fmla="*/ 236 h 236"/>
                  <a:gd name="T28" fmla="*/ 76 w 240"/>
                  <a:gd name="T29" fmla="*/ 236 h 236"/>
                  <a:gd name="T30" fmla="*/ 76 w 240"/>
                  <a:gd name="T31" fmla="*/ 236 h 236"/>
                  <a:gd name="T32" fmla="*/ 77 w 240"/>
                  <a:gd name="T33" fmla="*/ 236 h 236"/>
                  <a:gd name="T34" fmla="*/ 77 w 240"/>
                  <a:gd name="T35" fmla="*/ 236 h 236"/>
                  <a:gd name="T36" fmla="*/ 77 w 240"/>
                  <a:gd name="T37" fmla="*/ 236 h 236"/>
                  <a:gd name="T38" fmla="*/ 77 w 240"/>
                  <a:gd name="T39" fmla="*/ 236 h 236"/>
                  <a:gd name="T40" fmla="*/ 77 w 240"/>
                  <a:gd name="T41" fmla="*/ 236 h 236"/>
                  <a:gd name="T42" fmla="*/ 143 w 240"/>
                  <a:gd name="T43" fmla="*/ 223 h 236"/>
                  <a:gd name="T44" fmla="*/ 240 w 240"/>
                  <a:gd name="T45" fmla="*/ 106 h 236"/>
                  <a:gd name="T46" fmla="*/ 240 w 240"/>
                  <a:gd name="T47" fmla="*/ 104 h 236"/>
                  <a:gd name="T48" fmla="*/ 240 w 24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6">
                    <a:moveTo>
                      <a:pt x="240" y="0"/>
                    </a:moveTo>
                    <a:cubicBezTo>
                      <a:pt x="167" y="146"/>
                      <a:pt x="64" y="196"/>
                      <a:pt x="0" y="212"/>
                    </a:cubicBezTo>
                    <a:cubicBezTo>
                      <a:pt x="20" y="227"/>
                      <a:pt x="46" y="236"/>
                      <a:pt x="74" y="236"/>
                    </a:cubicBezTo>
                    <a:cubicBezTo>
                      <a:pt x="74" y="236"/>
                      <a:pt x="74" y="236"/>
                      <a:pt x="74" y="236"/>
                    </a:cubicBezTo>
                    <a:cubicBezTo>
                      <a:pt x="74"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98" y="236"/>
                      <a:pt x="121" y="232"/>
                      <a:pt x="143" y="223"/>
                    </a:cubicBezTo>
                    <a:cubicBezTo>
                      <a:pt x="198" y="200"/>
                      <a:pt x="236" y="153"/>
                      <a:pt x="240" y="106"/>
                    </a:cubicBezTo>
                    <a:cubicBezTo>
                      <a:pt x="240" y="105"/>
                      <a:pt x="240" y="104"/>
                      <a:pt x="240" y="104"/>
                    </a:cubicBezTo>
                    <a:cubicBezTo>
                      <a:pt x="240" y="0"/>
                      <a:pt x="240" y="0"/>
                      <a:pt x="2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59" name="组合 58">
              <a:extLst>
                <a:ext uri="{FF2B5EF4-FFF2-40B4-BE49-F238E27FC236}">
                  <a16:creationId xmlns:a16="http://schemas.microsoft.com/office/drawing/2014/main" id="{FCC66CCC-E6A8-4A98-9776-21E4CBE8B79C}"/>
                </a:ext>
              </a:extLst>
            </p:cNvPr>
            <p:cNvGrpSpPr/>
            <p:nvPr userDrawn="1"/>
          </p:nvGrpSpPr>
          <p:grpSpPr>
            <a:xfrm>
              <a:off x="7654942" y="1151746"/>
              <a:ext cx="457907" cy="713948"/>
              <a:chOff x="4732356" y="5914862"/>
              <a:chExt cx="979488" cy="1527175"/>
            </a:xfrm>
          </p:grpSpPr>
          <p:sp>
            <p:nvSpPr>
              <p:cNvPr id="60" name="任意多边形: 形状 59">
                <a:extLst>
                  <a:ext uri="{FF2B5EF4-FFF2-40B4-BE49-F238E27FC236}">
                    <a16:creationId xmlns:a16="http://schemas.microsoft.com/office/drawing/2014/main" id="{2B6B13B8-AE7C-4886-93CF-A224375708BD}"/>
                  </a:ext>
                </a:extLst>
              </p:cNvPr>
              <p:cNvSpPr/>
              <p:nvPr/>
            </p:nvSpPr>
            <p:spPr bwMode="auto">
              <a:xfrm>
                <a:off x="4732356" y="5914862"/>
                <a:ext cx="979488" cy="1527175"/>
              </a:xfrm>
              <a:custGeom>
                <a:avLst/>
                <a:gdLst>
                  <a:gd name="T0" fmla="*/ 450 w 664"/>
                  <a:gd name="T1" fmla="*/ 1 h 1038"/>
                  <a:gd name="T2" fmla="*/ 440 w 664"/>
                  <a:gd name="T3" fmla="*/ 3 h 1038"/>
                  <a:gd name="T4" fmla="*/ 23 w 664"/>
                  <a:gd name="T5" fmla="*/ 279 h 1038"/>
                  <a:gd name="T6" fmla="*/ 18 w 664"/>
                  <a:gd name="T7" fmla="*/ 282 h 1038"/>
                  <a:gd name="T8" fmla="*/ 16 w 664"/>
                  <a:gd name="T9" fmla="*/ 293 h 1038"/>
                  <a:gd name="T10" fmla="*/ 166 w 664"/>
                  <a:gd name="T11" fmla="*/ 777 h 1038"/>
                  <a:gd name="T12" fmla="*/ 158 w 664"/>
                  <a:gd name="T13" fmla="*/ 790 h 1038"/>
                  <a:gd name="T14" fmla="*/ 79 w 664"/>
                  <a:gd name="T15" fmla="*/ 827 h 1038"/>
                  <a:gd name="T16" fmla="*/ 38 w 664"/>
                  <a:gd name="T17" fmla="*/ 1003 h 1038"/>
                  <a:gd name="T18" fmla="*/ 121 w 664"/>
                  <a:gd name="T19" fmla="*/ 1036 h 1038"/>
                  <a:gd name="T20" fmla="*/ 159 w 664"/>
                  <a:gd name="T21" fmla="*/ 1030 h 1038"/>
                  <a:gd name="T22" fmla="*/ 219 w 664"/>
                  <a:gd name="T23" fmla="*/ 997 h 1038"/>
                  <a:gd name="T24" fmla="*/ 277 w 664"/>
                  <a:gd name="T25" fmla="*/ 853 h 1038"/>
                  <a:gd name="T26" fmla="*/ 277 w 664"/>
                  <a:gd name="T27" fmla="*/ 852 h 1038"/>
                  <a:gd name="T28" fmla="*/ 158 w 664"/>
                  <a:gd name="T29" fmla="*/ 470 h 1038"/>
                  <a:gd name="T30" fmla="*/ 162 w 664"/>
                  <a:gd name="T31" fmla="*/ 458 h 1038"/>
                  <a:gd name="T32" fmla="*/ 438 w 664"/>
                  <a:gd name="T33" fmla="*/ 275 h 1038"/>
                  <a:gd name="T34" fmla="*/ 454 w 664"/>
                  <a:gd name="T35" fmla="*/ 280 h 1038"/>
                  <a:gd name="T36" fmla="*/ 539 w 664"/>
                  <a:gd name="T37" fmla="*/ 556 h 1038"/>
                  <a:gd name="T38" fmla="*/ 531 w 664"/>
                  <a:gd name="T39" fmla="*/ 569 h 1038"/>
                  <a:gd name="T40" fmla="*/ 453 w 664"/>
                  <a:gd name="T41" fmla="*/ 606 h 1038"/>
                  <a:gd name="T42" fmla="*/ 395 w 664"/>
                  <a:gd name="T43" fmla="*/ 694 h 1038"/>
                  <a:gd name="T44" fmla="*/ 411 w 664"/>
                  <a:gd name="T45" fmla="*/ 782 h 1038"/>
                  <a:gd name="T46" fmla="*/ 495 w 664"/>
                  <a:gd name="T47" fmla="*/ 815 h 1038"/>
                  <a:gd name="T48" fmla="*/ 592 w 664"/>
                  <a:gd name="T49" fmla="*/ 776 h 1038"/>
                  <a:gd name="T50" fmla="*/ 650 w 664"/>
                  <a:gd name="T51" fmla="*/ 631 h 1038"/>
                  <a:gd name="T52" fmla="*/ 650 w 664"/>
                  <a:gd name="T53" fmla="*/ 630 h 1038"/>
                  <a:gd name="T54" fmla="*/ 457 w 664"/>
                  <a:gd name="T55" fmla="*/ 9 h 1038"/>
                  <a:gd name="T56" fmla="*/ 450 w 664"/>
                  <a:gd name="T57" fmla="*/ 1 h 1038"/>
                  <a:gd name="T58" fmla="*/ 416 w 664"/>
                  <a:gd name="T59" fmla="*/ 158 h 1038"/>
                  <a:gd name="T60" fmla="*/ 422 w 664"/>
                  <a:gd name="T61" fmla="*/ 178 h 1038"/>
                  <a:gd name="T62" fmla="*/ 418 w 664"/>
                  <a:gd name="T63" fmla="*/ 190 h 1038"/>
                  <a:gd name="T64" fmla="*/ 142 w 664"/>
                  <a:gd name="T65" fmla="*/ 374 h 1038"/>
                  <a:gd name="T66" fmla="*/ 127 w 664"/>
                  <a:gd name="T67" fmla="*/ 368 h 1038"/>
                  <a:gd name="T68" fmla="*/ 120 w 664"/>
                  <a:gd name="T69" fmla="*/ 348 h 1038"/>
                  <a:gd name="T70" fmla="*/ 124 w 664"/>
                  <a:gd name="T71" fmla="*/ 336 h 1038"/>
                  <a:gd name="T72" fmla="*/ 400 w 664"/>
                  <a:gd name="T73" fmla="*/ 153 h 1038"/>
                  <a:gd name="T74" fmla="*/ 416 w 664"/>
                  <a:gd name="T75" fmla="*/ 15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4" h="1038">
                    <a:moveTo>
                      <a:pt x="450" y="1"/>
                    </a:moveTo>
                    <a:cubicBezTo>
                      <a:pt x="446" y="0"/>
                      <a:pt x="443" y="1"/>
                      <a:pt x="440" y="3"/>
                    </a:cubicBezTo>
                    <a:cubicBezTo>
                      <a:pt x="440" y="3"/>
                      <a:pt x="32" y="273"/>
                      <a:pt x="23" y="279"/>
                    </a:cubicBezTo>
                    <a:cubicBezTo>
                      <a:pt x="21" y="280"/>
                      <a:pt x="19" y="281"/>
                      <a:pt x="18" y="282"/>
                    </a:cubicBezTo>
                    <a:cubicBezTo>
                      <a:pt x="16" y="285"/>
                      <a:pt x="15" y="289"/>
                      <a:pt x="16" y="293"/>
                    </a:cubicBezTo>
                    <a:cubicBezTo>
                      <a:pt x="166" y="777"/>
                      <a:pt x="166" y="777"/>
                      <a:pt x="166" y="777"/>
                    </a:cubicBezTo>
                    <a:cubicBezTo>
                      <a:pt x="168" y="783"/>
                      <a:pt x="164" y="789"/>
                      <a:pt x="158" y="790"/>
                    </a:cubicBezTo>
                    <a:cubicBezTo>
                      <a:pt x="131" y="795"/>
                      <a:pt x="103" y="808"/>
                      <a:pt x="79" y="827"/>
                    </a:cubicBezTo>
                    <a:cubicBezTo>
                      <a:pt x="18" y="877"/>
                      <a:pt x="0" y="956"/>
                      <a:pt x="38" y="1003"/>
                    </a:cubicBezTo>
                    <a:cubicBezTo>
                      <a:pt x="57" y="1026"/>
                      <a:pt x="87" y="1038"/>
                      <a:pt x="121" y="1036"/>
                    </a:cubicBezTo>
                    <a:cubicBezTo>
                      <a:pt x="134" y="1036"/>
                      <a:pt x="146" y="1033"/>
                      <a:pt x="159" y="1030"/>
                    </a:cubicBezTo>
                    <a:cubicBezTo>
                      <a:pt x="180" y="1023"/>
                      <a:pt x="200" y="1012"/>
                      <a:pt x="219" y="997"/>
                    </a:cubicBezTo>
                    <a:cubicBezTo>
                      <a:pt x="267" y="958"/>
                      <a:pt x="290" y="900"/>
                      <a:pt x="277" y="853"/>
                    </a:cubicBezTo>
                    <a:cubicBezTo>
                      <a:pt x="277" y="852"/>
                      <a:pt x="277" y="852"/>
                      <a:pt x="277" y="852"/>
                    </a:cubicBezTo>
                    <a:cubicBezTo>
                      <a:pt x="158" y="470"/>
                      <a:pt x="158" y="470"/>
                      <a:pt x="158" y="470"/>
                    </a:cubicBezTo>
                    <a:cubicBezTo>
                      <a:pt x="157" y="465"/>
                      <a:pt x="158" y="461"/>
                      <a:pt x="162" y="458"/>
                    </a:cubicBezTo>
                    <a:cubicBezTo>
                      <a:pt x="438" y="275"/>
                      <a:pt x="438" y="275"/>
                      <a:pt x="438" y="275"/>
                    </a:cubicBezTo>
                    <a:cubicBezTo>
                      <a:pt x="444" y="271"/>
                      <a:pt x="452" y="274"/>
                      <a:pt x="454" y="280"/>
                    </a:cubicBezTo>
                    <a:cubicBezTo>
                      <a:pt x="539" y="556"/>
                      <a:pt x="539" y="556"/>
                      <a:pt x="539" y="556"/>
                    </a:cubicBezTo>
                    <a:cubicBezTo>
                      <a:pt x="541" y="562"/>
                      <a:pt x="537" y="568"/>
                      <a:pt x="531" y="569"/>
                    </a:cubicBezTo>
                    <a:cubicBezTo>
                      <a:pt x="504" y="574"/>
                      <a:pt x="476" y="587"/>
                      <a:pt x="453" y="606"/>
                    </a:cubicBezTo>
                    <a:cubicBezTo>
                      <a:pt x="424" y="630"/>
                      <a:pt x="403" y="661"/>
                      <a:pt x="395" y="694"/>
                    </a:cubicBezTo>
                    <a:cubicBezTo>
                      <a:pt x="386" y="728"/>
                      <a:pt x="392" y="759"/>
                      <a:pt x="411" y="782"/>
                    </a:cubicBezTo>
                    <a:cubicBezTo>
                      <a:pt x="430" y="805"/>
                      <a:pt x="460" y="817"/>
                      <a:pt x="495" y="815"/>
                    </a:cubicBezTo>
                    <a:cubicBezTo>
                      <a:pt x="528" y="814"/>
                      <a:pt x="563" y="800"/>
                      <a:pt x="592" y="776"/>
                    </a:cubicBezTo>
                    <a:cubicBezTo>
                      <a:pt x="641" y="736"/>
                      <a:pt x="664" y="678"/>
                      <a:pt x="650" y="631"/>
                    </a:cubicBezTo>
                    <a:cubicBezTo>
                      <a:pt x="650" y="630"/>
                      <a:pt x="650" y="630"/>
                      <a:pt x="650" y="630"/>
                    </a:cubicBezTo>
                    <a:cubicBezTo>
                      <a:pt x="457" y="9"/>
                      <a:pt x="457" y="9"/>
                      <a:pt x="457" y="9"/>
                    </a:cubicBezTo>
                    <a:cubicBezTo>
                      <a:pt x="456" y="5"/>
                      <a:pt x="453" y="2"/>
                      <a:pt x="450" y="1"/>
                    </a:cubicBezTo>
                    <a:moveTo>
                      <a:pt x="416" y="158"/>
                    </a:moveTo>
                    <a:cubicBezTo>
                      <a:pt x="422" y="178"/>
                      <a:pt x="422" y="178"/>
                      <a:pt x="422" y="178"/>
                    </a:cubicBezTo>
                    <a:cubicBezTo>
                      <a:pt x="423" y="182"/>
                      <a:pt x="422" y="187"/>
                      <a:pt x="418" y="190"/>
                    </a:cubicBezTo>
                    <a:cubicBezTo>
                      <a:pt x="142" y="374"/>
                      <a:pt x="142" y="374"/>
                      <a:pt x="142" y="374"/>
                    </a:cubicBezTo>
                    <a:cubicBezTo>
                      <a:pt x="136" y="378"/>
                      <a:pt x="129" y="375"/>
                      <a:pt x="127" y="368"/>
                    </a:cubicBezTo>
                    <a:cubicBezTo>
                      <a:pt x="120" y="348"/>
                      <a:pt x="120" y="348"/>
                      <a:pt x="120" y="348"/>
                    </a:cubicBezTo>
                    <a:cubicBezTo>
                      <a:pt x="119" y="343"/>
                      <a:pt x="120" y="338"/>
                      <a:pt x="124" y="336"/>
                    </a:cubicBezTo>
                    <a:cubicBezTo>
                      <a:pt x="400" y="153"/>
                      <a:pt x="400" y="153"/>
                      <a:pt x="400" y="153"/>
                    </a:cubicBezTo>
                    <a:cubicBezTo>
                      <a:pt x="406" y="149"/>
                      <a:pt x="414" y="152"/>
                      <a:pt x="416" y="15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任意多边形: 形状 60">
                <a:extLst>
                  <a:ext uri="{FF2B5EF4-FFF2-40B4-BE49-F238E27FC236}">
                    <a16:creationId xmlns:a16="http://schemas.microsoft.com/office/drawing/2014/main" id="{0B90FC9F-66DD-4B82-A28A-A060330E3D0E}"/>
                  </a:ext>
                </a:extLst>
              </p:cNvPr>
              <p:cNvSpPr/>
              <p:nvPr/>
            </p:nvSpPr>
            <p:spPr bwMode="auto">
              <a:xfrm>
                <a:off x="4843481" y="7011824"/>
                <a:ext cx="303213" cy="428625"/>
              </a:xfrm>
              <a:custGeom>
                <a:avLst/>
                <a:gdLst>
                  <a:gd name="T0" fmla="*/ 169 w 206"/>
                  <a:gd name="T1" fmla="*/ 0 h 291"/>
                  <a:gd name="T2" fmla="*/ 0 w 206"/>
                  <a:gd name="T3" fmla="*/ 284 h 291"/>
                  <a:gd name="T4" fmla="*/ 40 w 206"/>
                  <a:gd name="T5" fmla="*/ 291 h 291"/>
                  <a:gd name="T6" fmla="*/ 45 w 206"/>
                  <a:gd name="T7" fmla="*/ 291 h 291"/>
                  <a:gd name="T8" fmla="*/ 46 w 206"/>
                  <a:gd name="T9" fmla="*/ 291 h 291"/>
                  <a:gd name="T10" fmla="*/ 46 w 206"/>
                  <a:gd name="T11" fmla="*/ 291 h 291"/>
                  <a:gd name="T12" fmla="*/ 46 w 206"/>
                  <a:gd name="T13" fmla="*/ 291 h 291"/>
                  <a:gd name="T14" fmla="*/ 46 w 206"/>
                  <a:gd name="T15" fmla="*/ 291 h 291"/>
                  <a:gd name="T16" fmla="*/ 84 w 206"/>
                  <a:gd name="T17" fmla="*/ 285 h 291"/>
                  <a:gd name="T18" fmla="*/ 144 w 206"/>
                  <a:gd name="T19" fmla="*/ 252 h 291"/>
                  <a:gd name="T20" fmla="*/ 206 w 206"/>
                  <a:gd name="T21" fmla="*/ 135 h 291"/>
                  <a:gd name="T22" fmla="*/ 202 w 206"/>
                  <a:gd name="T23" fmla="*/ 108 h 291"/>
                  <a:gd name="T24" fmla="*/ 202 w 206"/>
                  <a:gd name="T25" fmla="*/ 107 h 291"/>
                  <a:gd name="T26" fmla="*/ 169 w 206"/>
                  <a:gd name="T2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91">
                    <a:moveTo>
                      <a:pt x="169" y="0"/>
                    </a:moveTo>
                    <a:cubicBezTo>
                      <a:pt x="144" y="166"/>
                      <a:pt x="59" y="247"/>
                      <a:pt x="0" y="284"/>
                    </a:cubicBezTo>
                    <a:cubicBezTo>
                      <a:pt x="12" y="289"/>
                      <a:pt x="26" y="291"/>
                      <a:pt x="40" y="291"/>
                    </a:cubicBezTo>
                    <a:cubicBezTo>
                      <a:pt x="42" y="291"/>
                      <a:pt x="44" y="291"/>
                      <a:pt x="45" y="291"/>
                    </a:cubicBezTo>
                    <a:cubicBezTo>
                      <a:pt x="45" y="291"/>
                      <a:pt x="45" y="291"/>
                      <a:pt x="46" y="291"/>
                    </a:cubicBezTo>
                    <a:cubicBezTo>
                      <a:pt x="46" y="291"/>
                      <a:pt x="46" y="291"/>
                      <a:pt x="46" y="291"/>
                    </a:cubicBezTo>
                    <a:cubicBezTo>
                      <a:pt x="46" y="291"/>
                      <a:pt x="46" y="291"/>
                      <a:pt x="46" y="291"/>
                    </a:cubicBezTo>
                    <a:cubicBezTo>
                      <a:pt x="46" y="291"/>
                      <a:pt x="46" y="291"/>
                      <a:pt x="46" y="291"/>
                    </a:cubicBezTo>
                    <a:cubicBezTo>
                      <a:pt x="59" y="291"/>
                      <a:pt x="71" y="288"/>
                      <a:pt x="84" y="285"/>
                    </a:cubicBezTo>
                    <a:cubicBezTo>
                      <a:pt x="105" y="278"/>
                      <a:pt x="125" y="267"/>
                      <a:pt x="144" y="252"/>
                    </a:cubicBezTo>
                    <a:cubicBezTo>
                      <a:pt x="183" y="220"/>
                      <a:pt x="206" y="176"/>
                      <a:pt x="206" y="135"/>
                    </a:cubicBezTo>
                    <a:cubicBezTo>
                      <a:pt x="206" y="126"/>
                      <a:pt x="204" y="117"/>
                      <a:pt x="202" y="108"/>
                    </a:cubicBezTo>
                    <a:cubicBezTo>
                      <a:pt x="202" y="107"/>
                      <a:pt x="202" y="107"/>
                      <a:pt x="202" y="107"/>
                    </a:cubicBezTo>
                    <a:cubicBezTo>
                      <a:pt x="169" y="0"/>
                      <a:pt x="169" y="0"/>
                      <a:pt x="16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任意多边形: 形状 61">
                <a:extLst>
                  <a:ext uri="{FF2B5EF4-FFF2-40B4-BE49-F238E27FC236}">
                    <a16:creationId xmlns:a16="http://schemas.microsoft.com/office/drawing/2014/main" id="{CF33A6C2-7BD3-4C8A-9751-65A5B30CC6D7}"/>
                  </a:ext>
                </a:extLst>
              </p:cNvPr>
              <p:cNvSpPr/>
              <p:nvPr/>
            </p:nvSpPr>
            <p:spPr bwMode="auto">
              <a:xfrm>
                <a:off x="5391168" y="6716549"/>
                <a:ext cx="304800" cy="400050"/>
              </a:xfrm>
              <a:custGeom>
                <a:avLst/>
                <a:gdLst>
                  <a:gd name="T0" fmla="*/ 176 w 207"/>
                  <a:gd name="T1" fmla="*/ 0 h 271"/>
                  <a:gd name="T2" fmla="*/ 0 w 207"/>
                  <a:gd name="T3" fmla="*/ 263 h 271"/>
                  <a:gd name="T4" fmla="*/ 41 w 207"/>
                  <a:gd name="T5" fmla="*/ 271 h 271"/>
                  <a:gd name="T6" fmla="*/ 48 w 207"/>
                  <a:gd name="T7" fmla="*/ 270 h 271"/>
                  <a:gd name="T8" fmla="*/ 145 w 207"/>
                  <a:gd name="T9" fmla="*/ 231 h 271"/>
                  <a:gd name="T10" fmla="*/ 207 w 207"/>
                  <a:gd name="T11" fmla="*/ 114 h 271"/>
                  <a:gd name="T12" fmla="*/ 207 w 207"/>
                  <a:gd name="T13" fmla="*/ 112 h 271"/>
                  <a:gd name="T14" fmla="*/ 203 w 207"/>
                  <a:gd name="T15" fmla="*/ 86 h 271"/>
                  <a:gd name="T16" fmla="*/ 203 w 207"/>
                  <a:gd name="T17" fmla="*/ 85 h 271"/>
                  <a:gd name="T18" fmla="*/ 180 w 207"/>
                  <a:gd name="T19" fmla="*/ 13 h 271"/>
                  <a:gd name="T20" fmla="*/ 178 w 207"/>
                  <a:gd name="T21" fmla="*/ 5 h 271"/>
                  <a:gd name="T22" fmla="*/ 176 w 207"/>
                  <a:gd name="T2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1">
                    <a:moveTo>
                      <a:pt x="176" y="0"/>
                    </a:moveTo>
                    <a:cubicBezTo>
                      <a:pt x="144" y="159"/>
                      <a:pt x="54" y="232"/>
                      <a:pt x="0" y="263"/>
                    </a:cubicBezTo>
                    <a:cubicBezTo>
                      <a:pt x="12" y="268"/>
                      <a:pt x="26" y="271"/>
                      <a:pt x="41" y="271"/>
                    </a:cubicBezTo>
                    <a:cubicBezTo>
                      <a:pt x="44" y="271"/>
                      <a:pt x="46" y="271"/>
                      <a:pt x="48" y="270"/>
                    </a:cubicBezTo>
                    <a:cubicBezTo>
                      <a:pt x="81" y="269"/>
                      <a:pt x="116" y="255"/>
                      <a:pt x="145" y="231"/>
                    </a:cubicBezTo>
                    <a:cubicBezTo>
                      <a:pt x="184" y="199"/>
                      <a:pt x="207" y="155"/>
                      <a:pt x="207" y="114"/>
                    </a:cubicBezTo>
                    <a:cubicBezTo>
                      <a:pt x="207" y="114"/>
                      <a:pt x="207" y="113"/>
                      <a:pt x="207" y="112"/>
                    </a:cubicBezTo>
                    <a:cubicBezTo>
                      <a:pt x="207" y="103"/>
                      <a:pt x="205" y="94"/>
                      <a:pt x="203" y="86"/>
                    </a:cubicBezTo>
                    <a:cubicBezTo>
                      <a:pt x="203" y="85"/>
                      <a:pt x="203" y="85"/>
                      <a:pt x="203" y="85"/>
                    </a:cubicBezTo>
                    <a:cubicBezTo>
                      <a:pt x="180" y="13"/>
                      <a:pt x="180" y="13"/>
                      <a:pt x="180" y="13"/>
                    </a:cubicBezTo>
                    <a:cubicBezTo>
                      <a:pt x="178" y="5"/>
                      <a:pt x="178" y="5"/>
                      <a:pt x="178" y="5"/>
                    </a:cubicBezTo>
                    <a:cubicBezTo>
                      <a:pt x="176" y="0"/>
                      <a:pt x="176" y="0"/>
                      <a:pt x="17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3" name="组合 62">
              <a:extLst>
                <a:ext uri="{FF2B5EF4-FFF2-40B4-BE49-F238E27FC236}">
                  <a16:creationId xmlns:a16="http://schemas.microsoft.com/office/drawing/2014/main" id="{63D7FA88-6C3E-4148-B15D-84B1E39E00D5}"/>
                </a:ext>
              </a:extLst>
            </p:cNvPr>
            <p:cNvGrpSpPr/>
            <p:nvPr userDrawn="1"/>
          </p:nvGrpSpPr>
          <p:grpSpPr>
            <a:xfrm rot="21095048">
              <a:off x="7335259" y="2286486"/>
              <a:ext cx="275123" cy="616655"/>
              <a:chOff x="7258068" y="6646699"/>
              <a:chExt cx="460375" cy="1031875"/>
            </a:xfrm>
          </p:grpSpPr>
          <p:sp>
            <p:nvSpPr>
              <p:cNvPr id="64" name="任意多边形: 形状 63">
                <a:extLst>
                  <a:ext uri="{FF2B5EF4-FFF2-40B4-BE49-F238E27FC236}">
                    <a16:creationId xmlns:a16="http://schemas.microsoft.com/office/drawing/2014/main" id="{45C35020-2F8A-469C-9E78-22600CF28F4C}"/>
                  </a:ext>
                </a:extLst>
              </p:cNvPr>
              <p:cNvSpPr/>
              <p:nvPr/>
            </p:nvSpPr>
            <p:spPr bwMode="auto">
              <a:xfrm>
                <a:off x="7258068" y="6646699"/>
                <a:ext cx="460375" cy="1031875"/>
              </a:xfrm>
              <a:custGeom>
                <a:avLst/>
                <a:gdLst>
                  <a:gd name="T0" fmla="*/ 303 w 313"/>
                  <a:gd name="T1" fmla="*/ 5 h 701"/>
                  <a:gd name="T2" fmla="*/ 246 w 313"/>
                  <a:gd name="T3" fmla="*/ 0 h 701"/>
                  <a:gd name="T4" fmla="*/ 235 w 313"/>
                  <a:gd name="T5" fmla="*/ 10 h 701"/>
                  <a:gd name="T6" fmla="*/ 198 w 313"/>
                  <a:gd name="T7" fmla="*/ 479 h 701"/>
                  <a:gd name="T8" fmla="*/ 183 w 313"/>
                  <a:gd name="T9" fmla="*/ 490 h 701"/>
                  <a:gd name="T10" fmla="*/ 105 w 313"/>
                  <a:gd name="T11" fmla="*/ 496 h 701"/>
                  <a:gd name="T12" fmla="*/ 25 w 313"/>
                  <a:gd name="T13" fmla="*/ 552 h 701"/>
                  <a:gd name="T14" fmla="*/ 8 w 313"/>
                  <a:gd name="T15" fmla="*/ 635 h 701"/>
                  <a:gd name="T16" fmla="*/ 104 w 313"/>
                  <a:gd name="T17" fmla="*/ 700 h 701"/>
                  <a:gd name="T18" fmla="*/ 168 w 313"/>
                  <a:gd name="T19" fmla="*/ 692 h 701"/>
                  <a:gd name="T20" fmla="*/ 268 w 313"/>
                  <a:gd name="T21" fmla="*/ 587 h 701"/>
                  <a:gd name="T22" fmla="*/ 268 w 313"/>
                  <a:gd name="T23" fmla="*/ 586 h 701"/>
                  <a:gd name="T24" fmla="*/ 313 w 313"/>
                  <a:gd name="T25" fmla="*/ 16 h 701"/>
                  <a:gd name="T26" fmla="*/ 303 w 313"/>
                  <a:gd name="T27"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701">
                    <a:moveTo>
                      <a:pt x="303" y="5"/>
                    </a:moveTo>
                    <a:cubicBezTo>
                      <a:pt x="246" y="0"/>
                      <a:pt x="246" y="0"/>
                      <a:pt x="246" y="0"/>
                    </a:cubicBezTo>
                    <a:cubicBezTo>
                      <a:pt x="240" y="0"/>
                      <a:pt x="235" y="4"/>
                      <a:pt x="235" y="10"/>
                    </a:cubicBezTo>
                    <a:cubicBezTo>
                      <a:pt x="198" y="479"/>
                      <a:pt x="198" y="479"/>
                      <a:pt x="198" y="479"/>
                    </a:cubicBezTo>
                    <a:cubicBezTo>
                      <a:pt x="198" y="486"/>
                      <a:pt x="191" y="492"/>
                      <a:pt x="183" y="490"/>
                    </a:cubicBezTo>
                    <a:cubicBezTo>
                      <a:pt x="159" y="486"/>
                      <a:pt x="131" y="488"/>
                      <a:pt x="105" y="496"/>
                    </a:cubicBezTo>
                    <a:cubicBezTo>
                      <a:pt x="72" y="507"/>
                      <a:pt x="43" y="527"/>
                      <a:pt x="25" y="552"/>
                    </a:cubicBezTo>
                    <a:cubicBezTo>
                      <a:pt x="6" y="579"/>
                      <a:pt x="0" y="608"/>
                      <a:pt x="8" y="635"/>
                    </a:cubicBezTo>
                    <a:cubicBezTo>
                      <a:pt x="20" y="672"/>
                      <a:pt x="59" y="696"/>
                      <a:pt x="104" y="700"/>
                    </a:cubicBezTo>
                    <a:cubicBezTo>
                      <a:pt x="125" y="701"/>
                      <a:pt x="146" y="699"/>
                      <a:pt x="168" y="692"/>
                    </a:cubicBezTo>
                    <a:cubicBezTo>
                      <a:pt x="223" y="674"/>
                      <a:pt x="263" y="632"/>
                      <a:pt x="268" y="587"/>
                    </a:cubicBezTo>
                    <a:cubicBezTo>
                      <a:pt x="268" y="586"/>
                      <a:pt x="268" y="586"/>
                      <a:pt x="268" y="586"/>
                    </a:cubicBezTo>
                    <a:cubicBezTo>
                      <a:pt x="313" y="16"/>
                      <a:pt x="313" y="16"/>
                      <a:pt x="313" y="16"/>
                    </a:cubicBezTo>
                    <a:cubicBezTo>
                      <a:pt x="313" y="10"/>
                      <a:pt x="309" y="5"/>
                      <a:pt x="303" y="5"/>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任意多边形: 形状 64">
                <a:extLst>
                  <a:ext uri="{FF2B5EF4-FFF2-40B4-BE49-F238E27FC236}">
                    <a16:creationId xmlns:a16="http://schemas.microsoft.com/office/drawing/2014/main" id="{1A2778B5-8536-44E1-9C44-4DEE31359909}"/>
                  </a:ext>
                </a:extLst>
              </p:cNvPr>
              <p:cNvSpPr/>
              <p:nvPr/>
            </p:nvSpPr>
            <p:spPr bwMode="auto">
              <a:xfrm>
                <a:off x="7310456" y="7407112"/>
                <a:ext cx="350838" cy="269875"/>
              </a:xfrm>
              <a:custGeom>
                <a:avLst/>
                <a:gdLst>
                  <a:gd name="T0" fmla="*/ 238 w 238"/>
                  <a:gd name="T1" fmla="*/ 0 h 183"/>
                  <a:gd name="T2" fmla="*/ 0 w 238"/>
                  <a:gd name="T3" fmla="*/ 157 h 183"/>
                  <a:gd name="T4" fmla="*/ 66 w 238"/>
                  <a:gd name="T5" fmla="*/ 182 h 183"/>
                  <a:gd name="T6" fmla="*/ 66 w 238"/>
                  <a:gd name="T7" fmla="*/ 182 h 183"/>
                  <a:gd name="T8" fmla="*/ 66 w 238"/>
                  <a:gd name="T9" fmla="*/ 182 h 183"/>
                  <a:gd name="T10" fmla="*/ 66 w 238"/>
                  <a:gd name="T11" fmla="*/ 182 h 183"/>
                  <a:gd name="T12" fmla="*/ 67 w 238"/>
                  <a:gd name="T13" fmla="*/ 182 h 183"/>
                  <a:gd name="T14" fmla="*/ 67 w 238"/>
                  <a:gd name="T15" fmla="*/ 182 h 183"/>
                  <a:gd name="T16" fmla="*/ 67 w 238"/>
                  <a:gd name="T17" fmla="*/ 182 h 183"/>
                  <a:gd name="T18" fmla="*/ 67 w 238"/>
                  <a:gd name="T19" fmla="*/ 182 h 183"/>
                  <a:gd name="T20" fmla="*/ 67 w 238"/>
                  <a:gd name="T21" fmla="*/ 182 h 183"/>
                  <a:gd name="T22" fmla="*/ 67 w 238"/>
                  <a:gd name="T23" fmla="*/ 182 h 183"/>
                  <a:gd name="T24" fmla="*/ 67 w 238"/>
                  <a:gd name="T25" fmla="*/ 182 h 183"/>
                  <a:gd name="T26" fmla="*/ 68 w 238"/>
                  <a:gd name="T27" fmla="*/ 183 h 183"/>
                  <a:gd name="T28" fmla="*/ 68 w 238"/>
                  <a:gd name="T29" fmla="*/ 183 h 183"/>
                  <a:gd name="T30" fmla="*/ 68 w 238"/>
                  <a:gd name="T31" fmla="*/ 183 h 183"/>
                  <a:gd name="T32" fmla="*/ 68 w 238"/>
                  <a:gd name="T33" fmla="*/ 183 h 183"/>
                  <a:gd name="T34" fmla="*/ 68 w 238"/>
                  <a:gd name="T35" fmla="*/ 183 h 183"/>
                  <a:gd name="T36" fmla="*/ 68 w 238"/>
                  <a:gd name="T37" fmla="*/ 183 h 183"/>
                  <a:gd name="T38" fmla="*/ 80 w 238"/>
                  <a:gd name="T39" fmla="*/ 183 h 183"/>
                  <a:gd name="T40" fmla="*/ 132 w 238"/>
                  <a:gd name="T41" fmla="*/ 175 h 183"/>
                  <a:gd name="T42" fmla="*/ 232 w 238"/>
                  <a:gd name="T43" fmla="*/ 70 h 183"/>
                  <a:gd name="T44" fmla="*/ 232 w 238"/>
                  <a:gd name="T45" fmla="*/ 69 h 183"/>
                  <a:gd name="T46" fmla="*/ 238 w 238"/>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83">
                    <a:moveTo>
                      <a:pt x="238" y="0"/>
                    </a:moveTo>
                    <a:cubicBezTo>
                      <a:pt x="156" y="118"/>
                      <a:pt x="57" y="150"/>
                      <a:pt x="0" y="157"/>
                    </a:cubicBezTo>
                    <a:cubicBezTo>
                      <a:pt x="17" y="171"/>
                      <a:pt x="40" y="180"/>
                      <a:pt x="66" y="182"/>
                    </a:cubicBezTo>
                    <a:cubicBezTo>
                      <a:pt x="66" y="182"/>
                      <a:pt x="66" y="182"/>
                      <a:pt x="66" y="182"/>
                    </a:cubicBezTo>
                    <a:cubicBezTo>
                      <a:pt x="66" y="182"/>
                      <a:pt x="66" y="182"/>
                      <a:pt x="66" y="182"/>
                    </a:cubicBezTo>
                    <a:cubicBezTo>
                      <a:pt x="66" y="182"/>
                      <a:pt x="66" y="182"/>
                      <a:pt x="66" y="182"/>
                    </a:cubicBezTo>
                    <a:cubicBezTo>
                      <a:pt x="66" y="182"/>
                      <a:pt x="66"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72" y="183"/>
                      <a:pt x="76" y="183"/>
                      <a:pt x="80" y="183"/>
                    </a:cubicBezTo>
                    <a:cubicBezTo>
                      <a:pt x="97" y="183"/>
                      <a:pt x="115" y="180"/>
                      <a:pt x="132" y="175"/>
                    </a:cubicBezTo>
                    <a:cubicBezTo>
                      <a:pt x="187" y="157"/>
                      <a:pt x="227" y="115"/>
                      <a:pt x="232" y="70"/>
                    </a:cubicBezTo>
                    <a:cubicBezTo>
                      <a:pt x="232" y="69"/>
                      <a:pt x="232" y="69"/>
                      <a:pt x="232" y="69"/>
                    </a:cubicBezTo>
                    <a:cubicBezTo>
                      <a:pt x="238" y="0"/>
                      <a:pt x="238" y="0"/>
                      <a:pt x="23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36822288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91DF81D-FF47-450A-8278-E98146055B13}"/>
              </a:ext>
            </a:extLst>
          </p:cNvPr>
          <p:cNvSpPr/>
          <p:nvPr userDrawn="1"/>
        </p:nvSpPr>
        <p:spPr>
          <a:xfrm flipV="1">
            <a:off x="11582400" y="6764020"/>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155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74A1EEB-5D10-40D5-B298-48A81D1185EC}"/>
              </a:ext>
            </a:extLst>
          </p:cNvPr>
          <p:cNvSpPr txBox="1"/>
          <p:nvPr userDrawn="1"/>
        </p:nvSpPr>
        <p:spPr>
          <a:xfrm>
            <a:off x="11276365" y="1774276"/>
            <a:ext cx="915635" cy="923330"/>
          </a:xfrm>
          <a:prstGeom prst="rect">
            <a:avLst/>
          </a:prstGeom>
          <a:solidFill>
            <a:schemeClr val="accent5">
              <a:lumMod val="40000"/>
              <a:lumOff val="60000"/>
            </a:schemeClr>
          </a:solidFill>
        </p:spPr>
        <p:txBody>
          <a:bodyPr wrap="square" rtlCol="0">
            <a:spAutoFit/>
          </a:bodyPr>
          <a:lstStyle/>
          <a:p>
            <a:endParaRPr lang="zh-CN" altLang="en-US" sz="5400" dirty="0">
              <a:solidFill>
                <a:schemeClr val="bg1"/>
              </a:solidFill>
              <a:latin typeface="+mj-ea"/>
              <a:ea typeface="+mj-ea"/>
            </a:endParaRPr>
          </a:p>
        </p:txBody>
      </p:sp>
    </p:spTree>
    <p:extLst>
      <p:ext uri="{BB962C8B-B14F-4D97-AF65-F5344CB8AC3E}">
        <p14:creationId xmlns:p14="http://schemas.microsoft.com/office/powerpoint/2010/main" val="518980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C2CC16F-7842-432E-9487-04C98B180115}"/>
              </a:ext>
            </a:extLst>
          </p:cNvPr>
          <p:cNvSpPr/>
          <p:nvPr userDrawn="1"/>
        </p:nvSpPr>
        <p:spPr>
          <a:xfrm flipV="1">
            <a:off x="0" y="1052513"/>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15DE0AD-1CEE-4CC2-B547-9CB9F4ACB242}"/>
              </a:ext>
            </a:extLst>
          </p:cNvPr>
          <p:cNvSpPr/>
          <p:nvPr userDrawn="1"/>
        </p:nvSpPr>
        <p:spPr>
          <a:xfrm flipV="1">
            <a:off x="11582400" y="0"/>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CAA45CF-F299-4458-8441-FC3CA2AFB146}"/>
              </a:ext>
            </a:extLst>
          </p:cNvPr>
          <p:cNvSpPr/>
          <p:nvPr userDrawn="1"/>
        </p:nvSpPr>
        <p:spPr>
          <a:xfrm rot="16200000" flipV="1">
            <a:off x="-252730" y="6501130"/>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9564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945839A-1541-43BE-9F45-6E3B96724896}"/>
              </a:ext>
            </a:extLst>
          </p:cNvPr>
          <p:cNvGrpSpPr/>
          <p:nvPr userDrawn="1"/>
        </p:nvGrpSpPr>
        <p:grpSpPr>
          <a:xfrm>
            <a:off x="6531078" y="-5714"/>
            <a:ext cx="5679972" cy="6234611"/>
            <a:chOff x="6531078" y="-5714"/>
            <a:chExt cx="5679972" cy="6234611"/>
          </a:xfrm>
        </p:grpSpPr>
        <p:sp>
          <p:nvSpPr>
            <p:cNvPr id="8" name="任意多边形: 形状 7">
              <a:extLst>
                <a:ext uri="{FF2B5EF4-FFF2-40B4-BE49-F238E27FC236}">
                  <a16:creationId xmlns:a16="http://schemas.microsoft.com/office/drawing/2014/main" id="{FD1F4E68-9E46-4367-A3D0-7CEE6E1738C8}"/>
                </a:ext>
              </a:extLst>
            </p:cNvPr>
            <p:cNvSpPr/>
            <p:nvPr/>
          </p:nvSpPr>
          <p:spPr bwMode="auto">
            <a:xfrm>
              <a:off x="10262095" y="5209309"/>
              <a:ext cx="1652363" cy="1019588"/>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bg1">
                <a:lumMod val="95000"/>
              </a:schemeClr>
            </a:solidFill>
            <a:ln>
              <a:noFill/>
            </a:ln>
            <a:effectLst>
              <a:innerShdw blurRad="317500" dist="50800" dir="13500000">
                <a:prstClr val="black">
                  <a:alpha val="26000"/>
                </a:prstClr>
              </a:innerShdw>
            </a:effectLst>
          </p:spPr>
          <p:txBody>
            <a:bodyPr vert="horz" wrap="square" lIns="91440" tIns="45720" rIns="91440" bIns="45720" numCol="1" anchor="t" anchorCtr="0" compatLnSpc="1"/>
            <a:lstStyle/>
            <a:p>
              <a:endParaRPr lang="zh-CN" altLang="en-US"/>
            </a:p>
          </p:txBody>
        </p:sp>
        <p:grpSp>
          <p:nvGrpSpPr>
            <p:cNvPr id="9" name="组合 8">
              <a:extLst>
                <a:ext uri="{FF2B5EF4-FFF2-40B4-BE49-F238E27FC236}">
                  <a16:creationId xmlns:a16="http://schemas.microsoft.com/office/drawing/2014/main" id="{CB549D68-A837-43CE-98E9-BF76ACE14A73}"/>
                </a:ext>
              </a:extLst>
            </p:cNvPr>
            <p:cNvGrpSpPr/>
            <p:nvPr/>
          </p:nvGrpSpPr>
          <p:grpSpPr>
            <a:xfrm>
              <a:off x="6531078" y="-5714"/>
              <a:ext cx="5679972" cy="5825944"/>
              <a:chOff x="6355080" y="-5715"/>
              <a:chExt cx="5855970" cy="6006465"/>
            </a:xfrm>
          </p:grpSpPr>
          <p:sp>
            <p:nvSpPr>
              <p:cNvPr id="38" name="任意多边形: 形状 37">
                <a:extLst>
                  <a:ext uri="{FF2B5EF4-FFF2-40B4-BE49-F238E27FC236}">
                    <a16:creationId xmlns:a16="http://schemas.microsoft.com/office/drawing/2014/main" id="{3354DDFE-21A1-49CE-9CA4-3839EBFAE6AE}"/>
                  </a:ext>
                </a:extLst>
              </p:cNvPr>
              <p:cNvSpPr/>
              <p:nvPr/>
            </p:nvSpPr>
            <p:spPr>
              <a:xfrm>
                <a:off x="6355080" y="-5715"/>
                <a:ext cx="5855970" cy="600646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9" h="11118">
                    <a:moveTo>
                      <a:pt x="25" y="0"/>
                    </a:moveTo>
                    <a:lnTo>
                      <a:pt x="10135" y="0"/>
                    </a:lnTo>
                    <a:lnTo>
                      <a:pt x="10159" y="9060"/>
                    </a:lnTo>
                    <a:cubicBezTo>
                      <a:pt x="9259" y="9110"/>
                      <a:pt x="8725" y="8327"/>
                      <a:pt x="7387" y="9197"/>
                    </a:cubicBezTo>
                    <a:cubicBezTo>
                      <a:pt x="6049" y="10067"/>
                      <a:pt x="6109" y="11147"/>
                      <a:pt x="4327" y="11117"/>
                    </a:cubicBezTo>
                    <a:cubicBezTo>
                      <a:pt x="2545" y="11087"/>
                      <a:pt x="1763" y="9707"/>
                      <a:pt x="1914" y="8357"/>
                    </a:cubicBezTo>
                    <a:cubicBezTo>
                      <a:pt x="2065" y="7007"/>
                      <a:pt x="3830" y="6047"/>
                      <a:pt x="3397" y="5057"/>
                    </a:cubicBezTo>
                    <a:cubicBezTo>
                      <a:pt x="2964" y="4067"/>
                      <a:pt x="1441" y="3509"/>
                      <a:pt x="715" y="2747"/>
                    </a:cubicBezTo>
                    <a:cubicBezTo>
                      <a:pt x="-11" y="1985"/>
                      <a:pt x="-45" y="359"/>
                      <a:pt x="25" y="0"/>
                    </a:cubicBezTo>
                    <a:close/>
                  </a:path>
                </a:pathLst>
              </a:custGeom>
              <a:solidFill>
                <a:schemeClr val="bg1">
                  <a:lumMod val="95000"/>
                </a:schemeClr>
              </a:solidFill>
              <a:ln>
                <a:noFill/>
              </a:ln>
              <a:effectLst>
                <a:outerShdw blurRad="3810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sym typeface="+mn-ea"/>
                </a:endParaRPr>
              </a:p>
            </p:txBody>
          </p:sp>
          <p:sp>
            <p:nvSpPr>
              <p:cNvPr id="39" name="任意多边形: 形状 38">
                <a:extLst>
                  <a:ext uri="{FF2B5EF4-FFF2-40B4-BE49-F238E27FC236}">
                    <a16:creationId xmlns:a16="http://schemas.microsoft.com/office/drawing/2014/main" id="{F6D3414C-7E5A-4F76-B677-70B8A0C65687}"/>
                  </a:ext>
                </a:extLst>
              </p:cNvPr>
              <p:cNvSpPr/>
              <p:nvPr/>
            </p:nvSpPr>
            <p:spPr>
              <a:xfrm>
                <a:off x="6795421" y="-5715"/>
                <a:ext cx="5415629" cy="555007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 name="connsiteX0-115" fmla="*/ 25 w 10159"/>
                  <a:gd name="connsiteY0-116" fmla="*/ 0 h 11437"/>
                  <a:gd name="connsiteX1-117" fmla="*/ 10135 w 10159"/>
                  <a:gd name="connsiteY1-118" fmla="*/ 0 h 11437"/>
                  <a:gd name="connsiteX2-119" fmla="*/ 10159 w 10159"/>
                  <a:gd name="connsiteY2-120" fmla="*/ 9060 h 11437"/>
                  <a:gd name="connsiteX3-121" fmla="*/ 7387 w 10159"/>
                  <a:gd name="connsiteY3-122" fmla="*/ 9197 h 11437"/>
                  <a:gd name="connsiteX4-123" fmla="*/ 4362 w 10159"/>
                  <a:gd name="connsiteY4-124" fmla="*/ 11311 h 11437"/>
                  <a:gd name="connsiteX5-125" fmla="*/ 2611 w 10159"/>
                  <a:gd name="connsiteY5-126" fmla="*/ 10939 h 11437"/>
                  <a:gd name="connsiteX6-127" fmla="*/ 2149 w 10159"/>
                  <a:gd name="connsiteY6-128" fmla="*/ 8615 h 11437"/>
                  <a:gd name="connsiteX7-129" fmla="*/ 3397 w 10159"/>
                  <a:gd name="connsiteY7-130" fmla="*/ 5057 h 11437"/>
                  <a:gd name="connsiteX8-131" fmla="*/ 715 w 10159"/>
                  <a:gd name="connsiteY8-132" fmla="*/ 2747 h 11437"/>
                  <a:gd name="connsiteX9-133" fmla="*/ 25 w 10159"/>
                  <a:gd name="connsiteY9-13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1765" y="9718"/>
                      <a:pt x="2149" y="8615"/>
                    </a:cubicBezTo>
                    <a:cubicBezTo>
                      <a:pt x="2533" y="7512"/>
                      <a:pt x="3830" y="6047"/>
                      <a:pt x="3397" y="5057"/>
                    </a:cubicBezTo>
                    <a:cubicBezTo>
                      <a:pt x="2964" y="4067"/>
                      <a:pt x="1441" y="3509"/>
                      <a:pt x="715" y="2747"/>
                    </a:cubicBezTo>
                    <a:cubicBezTo>
                      <a:pt x="-11" y="1985"/>
                      <a:pt x="-45" y="359"/>
                      <a:pt x="2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ym typeface="+mn-ea"/>
                </a:endParaRPr>
              </a:p>
            </p:txBody>
          </p:sp>
          <p:sp>
            <p:nvSpPr>
              <p:cNvPr id="40" name="任意多边形: 形状 39">
                <a:extLst>
                  <a:ext uri="{FF2B5EF4-FFF2-40B4-BE49-F238E27FC236}">
                    <a16:creationId xmlns:a16="http://schemas.microsoft.com/office/drawing/2014/main" id="{BC977DCA-E060-43A6-9FC0-9F66ECF71147}"/>
                  </a:ext>
                </a:extLst>
              </p:cNvPr>
              <p:cNvSpPr/>
              <p:nvPr/>
            </p:nvSpPr>
            <p:spPr>
              <a:xfrm>
                <a:off x="7868247" y="-5715"/>
                <a:ext cx="4342803" cy="445061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2"/>
              </a:solidFill>
              <a:ln>
                <a:noFill/>
              </a:ln>
              <a:effectLst>
                <a:innerShdw blurRad="444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sp>
            <p:nvSpPr>
              <p:cNvPr id="41" name="任意多边形: 形状 40">
                <a:extLst>
                  <a:ext uri="{FF2B5EF4-FFF2-40B4-BE49-F238E27FC236}">
                    <a16:creationId xmlns:a16="http://schemas.microsoft.com/office/drawing/2014/main" id="{CCB75FC6-F402-4849-8FCF-C60A97CD7EFE}"/>
                  </a:ext>
                </a:extLst>
              </p:cNvPr>
              <p:cNvSpPr/>
              <p:nvPr/>
            </p:nvSpPr>
            <p:spPr>
              <a:xfrm>
                <a:off x="9008249" y="-5715"/>
                <a:ext cx="3202801" cy="328231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1"/>
              </a:solidFill>
              <a:ln>
                <a:noFill/>
              </a:ln>
              <a:effectLst>
                <a:innerShdw blurRad="292100">
                  <a:schemeClr val="tx1">
                    <a:lumMod val="95000"/>
                    <a:lumOff val="5000"/>
                    <a:alpha val="52000"/>
                  </a:scheme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grpSp>
        <p:grpSp>
          <p:nvGrpSpPr>
            <p:cNvPr id="10" name="组合 9">
              <a:extLst>
                <a:ext uri="{FF2B5EF4-FFF2-40B4-BE49-F238E27FC236}">
                  <a16:creationId xmlns:a16="http://schemas.microsoft.com/office/drawing/2014/main" id="{20880201-57A0-4C64-A3B1-23B5995A4B5D}"/>
                </a:ext>
              </a:extLst>
            </p:cNvPr>
            <p:cNvGrpSpPr/>
            <p:nvPr/>
          </p:nvGrpSpPr>
          <p:grpSpPr>
            <a:xfrm>
              <a:off x="8936612" y="2095366"/>
              <a:ext cx="1296009" cy="2165174"/>
              <a:chOff x="5016672" y="7030749"/>
              <a:chExt cx="2260600" cy="3776663"/>
            </a:xfrm>
          </p:grpSpPr>
          <p:sp>
            <p:nvSpPr>
              <p:cNvPr id="23" name="任意多边形: 形状 22">
                <a:extLst>
                  <a:ext uri="{FF2B5EF4-FFF2-40B4-BE49-F238E27FC236}">
                    <a16:creationId xmlns:a16="http://schemas.microsoft.com/office/drawing/2014/main" id="{E7C53386-6332-46B8-AB80-30F2390E74CD}"/>
                  </a:ext>
                </a:extLst>
              </p:cNvPr>
              <p:cNvSpPr/>
              <p:nvPr/>
            </p:nvSpPr>
            <p:spPr bwMode="auto">
              <a:xfrm>
                <a:off x="6213647" y="7718137"/>
                <a:ext cx="328613" cy="368300"/>
              </a:xfrm>
              <a:custGeom>
                <a:avLst/>
                <a:gdLst>
                  <a:gd name="T0" fmla="*/ 28 w 196"/>
                  <a:gd name="T1" fmla="*/ 0 h 220"/>
                  <a:gd name="T2" fmla="*/ 0 w 196"/>
                  <a:gd name="T3" fmla="*/ 168 h 220"/>
                  <a:gd name="T4" fmla="*/ 148 w 196"/>
                  <a:gd name="T5" fmla="*/ 208 h 220"/>
                  <a:gd name="T6" fmla="*/ 196 w 196"/>
                  <a:gd name="T7" fmla="*/ 160 h 220"/>
                  <a:gd name="T8" fmla="*/ 168 w 196"/>
                  <a:gd name="T9" fmla="*/ 148 h 220"/>
                  <a:gd name="T10" fmla="*/ 156 w 196"/>
                  <a:gd name="T11" fmla="*/ 20 h 220"/>
                  <a:gd name="T12" fmla="*/ 28 w 196"/>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196" h="220">
                    <a:moveTo>
                      <a:pt x="28" y="0"/>
                    </a:moveTo>
                    <a:cubicBezTo>
                      <a:pt x="28" y="0"/>
                      <a:pt x="84" y="136"/>
                      <a:pt x="0" y="168"/>
                    </a:cubicBezTo>
                    <a:cubicBezTo>
                      <a:pt x="0" y="168"/>
                      <a:pt x="120" y="220"/>
                      <a:pt x="148" y="208"/>
                    </a:cubicBezTo>
                    <a:cubicBezTo>
                      <a:pt x="176" y="196"/>
                      <a:pt x="196" y="168"/>
                      <a:pt x="196" y="160"/>
                    </a:cubicBezTo>
                    <a:cubicBezTo>
                      <a:pt x="196" y="152"/>
                      <a:pt x="168" y="148"/>
                      <a:pt x="168" y="148"/>
                    </a:cubicBezTo>
                    <a:cubicBezTo>
                      <a:pt x="168" y="148"/>
                      <a:pt x="116" y="152"/>
                      <a:pt x="156" y="20"/>
                    </a:cubicBezTo>
                    <a:lnTo>
                      <a:pt x="28"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椭圆 23">
                <a:extLst>
                  <a:ext uri="{FF2B5EF4-FFF2-40B4-BE49-F238E27FC236}">
                    <a16:creationId xmlns:a16="http://schemas.microsoft.com/office/drawing/2014/main" id="{D0F1F05F-D27B-41B0-A0C8-F90FC6802D95}"/>
                  </a:ext>
                </a:extLst>
              </p:cNvPr>
              <p:cNvSpPr/>
              <p:nvPr/>
            </p:nvSpPr>
            <p:spPr bwMode="auto">
              <a:xfrm>
                <a:off x="6200947" y="7503824"/>
                <a:ext cx="333375" cy="3349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椭圆 24">
                <a:extLst>
                  <a:ext uri="{FF2B5EF4-FFF2-40B4-BE49-F238E27FC236}">
                    <a16:creationId xmlns:a16="http://schemas.microsoft.com/office/drawing/2014/main" id="{9DF1517F-1221-43B6-A514-1D0BA3B95F4D}"/>
                  </a:ext>
                </a:extLst>
              </p:cNvPr>
              <p:cNvSpPr/>
              <p:nvPr/>
            </p:nvSpPr>
            <p:spPr bwMode="auto">
              <a:xfrm>
                <a:off x="6110460" y="7427624"/>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椭圆 25">
                <a:extLst>
                  <a:ext uri="{FF2B5EF4-FFF2-40B4-BE49-F238E27FC236}">
                    <a16:creationId xmlns:a16="http://schemas.microsoft.com/office/drawing/2014/main" id="{04E25EDC-9BAE-4223-A45B-27D344F2AEC5}"/>
                  </a:ext>
                </a:extLst>
              </p:cNvPr>
              <p:cNvSpPr/>
              <p:nvPr/>
            </p:nvSpPr>
            <p:spPr bwMode="auto">
              <a:xfrm>
                <a:off x="6004097" y="7360949"/>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27" name="椭圆 26">
                <a:extLst>
                  <a:ext uri="{FF2B5EF4-FFF2-40B4-BE49-F238E27FC236}">
                    <a16:creationId xmlns:a16="http://schemas.microsoft.com/office/drawing/2014/main" id="{25DF66D8-B2C1-416E-A644-61DA3084B80A}"/>
                  </a:ext>
                </a:extLst>
              </p:cNvPr>
              <p:cNvSpPr/>
              <p:nvPr/>
            </p:nvSpPr>
            <p:spPr bwMode="auto">
              <a:xfrm>
                <a:off x="5929485" y="7313324"/>
                <a:ext cx="147638" cy="207963"/>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任意多边形: 形状 27">
                <a:extLst>
                  <a:ext uri="{FF2B5EF4-FFF2-40B4-BE49-F238E27FC236}">
                    <a16:creationId xmlns:a16="http://schemas.microsoft.com/office/drawing/2014/main" id="{17584A1A-070B-456C-927C-73DE9ED31047}"/>
                  </a:ext>
                </a:extLst>
              </p:cNvPr>
              <p:cNvSpPr/>
              <p:nvPr/>
            </p:nvSpPr>
            <p:spPr bwMode="auto">
              <a:xfrm>
                <a:off x="6534322" y="7030749"/>
                <a:ext cx="742950" cy="1068388"/>
              </a:xfrm>
              <a:custGeom>
                <a:avLst/>
                <a:gdLst>
                  <a:gd name="T0" fmla="*/ 0 w 444"/>
                  <a:gd name="T1" fmla="*/ 556 h 640"/>
                  <a:gd name="T2" fmla="*/ 112 w 444"/>
                  <a:gd name="T3" fmla="*/ 484 h 640"/>
                  <a:gd name="T4" fmla="*/ 372 w 444"/>
                  <a:gd name="T5" fmla="*/ 172 h 640"/>
                  <a:gd name="T6" fmla="*/ 404 w 444"/>
                  <a:gd name="T7" fmla="*/ 52 h 640"/>
                  <a:gd name="T8" fmla="*/ 412 w 444"/>
                  <a:gd name="T9" fmla="*/ 208 h 640"/>
                  <a:gd name="T10" fmla="*/ 309 w 444"/>
                  <a:gd name="T11" fmla="*/ 386 h 640"/>
                  <a:gd name="T12" fmla="*/ 237 w 444"/>
                  <a:gd name="T13" fmla="*/ 476 h 640"/>
                  <a:gd name="T14" fmla="*/ 48 w 444"/>
                  <a:gd name="T15" fmla="*/ 640 h 640"/>
                  <a:gd name="T16" fmla="*/ 0 w 444"/>
                  <a:gd name="T17" fmla="*/ 55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640">
                    <a:moveTo>
                      <a:pt x="0" y="556"/>
                    </a:moveTo>
                    <a:cubicBezTo>
                      <a:pt x="0" y="556"/>
                      <a:pt x="24" y="508"/>
                      <a:pt x="112" y="484"/>
                    </a:cubicBezTo>
                    <a:cubicBezTo>
                      <a:pt x="200" y="460"/>
                      <a:pt x="372" y="172"/>
                      <a:pt x="372" y="172"/>
                    </a:cubicBezTo>
                    <a:cubicBezTo>
                      <a:pt x="372" y="172"/>
                      <a:pt x="364" y="0"/>
                      <a:pt x="404" y="52"/>
                    </a:cubicBezTo>
                    <a:cubicBezTo>
                      <a:pt x="444" y="104"/>
                      <a:pt x="412" y="208"/>
                      <a:pt x="412" y="208"/>
                    </a:cubicBezTo>
                    <a:cubicBezTo>
                      <a:pt x="309" y="386"/>
                      <a:pt x="309" y="386"/>
                      <a:pt x="309" y="386"/>
                    </a:cubicBezTo>
                    <a:cubicBezTo>
                      <a:pt x="290" y="419"/>
                      <a:pt x="266" y="450"/>
                      <a:pt x="237" y="476"/>
                    </a:cubicBezTo>
                    <a:cubicBezTo>
                      <a:pt x="174" y="535"/>
                      <a:pt x="60" y="640"/>
                      <a:pt x="48" y="640"/>
                    </a:cubicBezTo>
                    <a:cubicBezTo>
                      <a:pt x="32" y="640"/>
                      <a:pt x="0" y="556"/>
                      <a:pt x="0" y="556"/>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任意多边形: 形状 28">
                <a:extLst>
                  <a:ext uri="{FF2B5EF4-FFF2-40B4-BE49-F238E27FC236}">
                    <a16:creationId xmlns:a16="http://schemas.microsoft.com/office/drawing/2014/main" id="{47891C95-56F4-42EA-B8CC-361BFC35D2D8}"/>
                  </a:ext>
                </a:extLst>
              </p:cNvPr>
              <p:cNvSpPr/>
              <p:nvPr/>
            </p:nvSpPr>
            <p:spPr bwMode="auto">
              <a:xfrm>
                <a:off x="6280322" y="9100849"/>
                <a:ext cx="301625" cy="1482725"/>
              </a:xfrm>
              <a:custGeom>
                <a:avLst/>
                <a:gdLst>
                  <a:gd name="T0" fmla="*/ 12 w 180"/>
                  <a:gd name="T1" fmla="*/ 0 h 888"/>
                  <a:gd name="T2" fmla="*/ 32 w 180"/>
                  <a:gd name="T3" fmla="*/ 372 h 888"/>
                  <a:gd name="T4" fmla="*/ 40 w 180"/>
                  <a:gd name="T5" fmla="*/ 656 h 888"/>
                  <a:gd name="T6" fmla="*/ 32 w 180"/>
                  <a:gd name="T7" fmla="*/ 832 h 888"/>
                  <a:gd name="T8" fmla="*/ 160 w 180"/>
                  <a:gd name="T9" fmla="*/ 888 h 888"/>
                  <a:gd name="T10" fmla="*/ 124 w 180"/>
                  <a:gd name="T11" fmla="*/ 612 h 888"/>
                  <a:gd name="T12" fmla="*/ 152 w 180"/>
                  <a:gd name="T13" fmla="*/ 344 h 888"/>
                  <a:gd name="T14" fmla="*/ 180 w 180"/>
                  <a:gd name="T15" fmla="*/ 24 h 888"/>
                  <a:gd name="T16" fmla="*/ 12 w 180"/>
                  <a:gd name="T1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888">
                    <a:moveTo>
                      <a:pt x="12" y="0"/>
                    </a:moveTo>
                    <a:cubicBezTo>
                      <a:pt x="12" y="0"/>
                      <a:pt x="40" y="340"/>
                      <a:pt x="32" y="372"/>
                    </a:cubicBezTo>
                    <a:cubicBezTo>
                      <a:pt x="24" y="404"/>
                      <a:pt x="0" y="468"/>
                      <a:pt x="40" y="656"/>
                    </a:cubicBezTo>
                    <a:cubicBezTo>
                      <a:pt x="80" y="844"/>
                      <a:pt x="32" y="832"/>
                      <a:pt x="32" y="832"/>
                    </a:cubicBezTo>
                    <a:cubicBezTo>
                      <a:pt x="160" y="888"/>
                      <a:pt x="160" y="888"/>
                      <a:pt x="160" y="888"/>
                    </a:cubicBezTo>
                    <a:cubicBezTo>
                      <a:pt x="160" y="888"/>
                      <a:pt x="116" y="672"/>
                      <a:pt x="124" y="612"/>
                    </a:cubicBezTo>
                    <a:cubicBezTo>
                      <a:pt x="132" y="552"/>
                      <a:pt x="128" y="428"/>
                      <a:pt x="152" y="344"/>
                    </a:cubicBezTo>
                    <a:cubicBezTo>
                      <a:pt x="176" y="260"/>
                      <a:pt x="180" y="24"/>
                      <a:pt x="180" y="24"/>
                    </a:cubicBezTo>
                    <a:cubicBezTo>
                      <a:pt x="12" y="0"/>
                      <a:pt x="12" y="0"/>
                      <a:pt x="12" y="0"/>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任意多边形: 形状 29">
                <a:extLst>
                  <a:ext uri="{FF2B5EF4-FFF2-40B4-BE49-F238E27FC236}">
                    <a16:creationId xmlns:a16="http://schemas.microsoft.com/office/drawing/2014/main" id="{E4BE3C1B-F5D6-4647-B952-ACF4513DCE71}"/>
                  </a:ext>
                </a:extLst>
              </p:cNvPr>
              <p:cNvSpPr/>
              <p:nvPr/>
            </p:nvSpPr>
            <p:spPr bwMode="auto">
              <a:xfrm>
                <a:off x="6300960" y="9100849"/>
                <a:ext cx="280988" cy="1482725"/>
              </a:xfrm>
              <a:custGeom>
                <a:avLst/>
                <a:gdLst>
                  <a:gd name="T0" fmla="*/ 0 w 168"/>
                  <a:gd name="T1" fmla="*/ 0 h 888"/>
                  <a:gd name="T2" fmla="*/ 22 w 168"/>
                  <a:gd name="T3" fmla="*/ 347 h 888"/>
                  <a:gd name="T4" fmla="*/ 20 w 168"/>
                  <a:gd name="T5" fmla="*/ 372 h 888"/>
                  <a:gd name="T6" fmla="*/ 6 w 168"/>
                  <a:gd name="T7" fmla="*/ 476 h 888"/>
                  <a:gd name="T8" fmla="*/ 28 w 168"/>
                  <a:gd name="T9" fmla="*/ 656 h 888"/>
                  <a:gd name="T10" fmla="*/ 44 w 168"/>
                  <a:gd name="T11" fmla="*/ 775 h 888"/>
                  <a:gd name="T12" fmla="*/ 22 w 168"/>
                  <a:gd name="T13" fmla="*/ 832 h 888"/>
                  <a:gd name="T14" fmla="*/ 20 w 168"/>
                  <a:gd name="T15" fmla="*/ 832 h 888"/>
                  <a:gd name="T16" fmla="*/ 148 w 168"/>
                  <a:gd name="T17" fmla="*/ 888 h 888"/>
                  <a:gd name="T18" fmla="*/ 111 w 168"/>
                  <a:gd name="T19" fmla="*/ 630 h 888"/>
                  <a:gd name="T20" fmla="*/ 112 w 168"/>
                  <a:gd name="T21" fmla="*/ 612 h 888"/>
                  <a:gd name="T22" fmla="*/ 140 w 168"/>
                  <a:gd name="T23" fmla="*/ 344 h 888"/>
                  <a:gd name="T24" fmla="*/ 168 w 168"/>
                  <a:gd name="T25" fmla="*/ 24 h 888"/>
                  <a:gd name="T26" fmla="*/ 0 w 168"/>
                  <a:gd name="T2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88">
                    <a:moveTo>
                      <a:pt x="0" y="0"/>
                    </a:moveTo>
                    <a:cubicBezTo>
                      <a:pt x="0" y="0"/>
                      <a:pt x="22" y="260"/>
                      <a:pt x="22" y="347"/>
                    </a:cubicBezTo>
                    <a:cubicBezTo>
                      <a:pt x="22" y="359"/>
                      <a:pt x="21" y="368"/>
                      <a:pt x="20" y="372"/>
                    </a:cubicBezTo>
                    <a:cubicBezTo>
                      <a:pt x="16" y="390"/>
                      <a:pt x="6" y="419"/>
                      <a:pt x="6" y="476"/>
                    </a:cubicBezTo>
                    <a:cubicBezTo>
                      <a:pt x="6" y="518"/>
                      <a:pt x="11" y="576"/>
                      <a:pt x="28" y="656"/>
                    </a:cubicBezTo>
                    <a:cubicBezTo>
                      <a:pt x="40" y="711"/>
                      <a:pt x="44" y="749"/>
                      <a:pt x="44" y="775"/>
                    </a:cubicBezTo>
                    <a:cubicBezTo>
                      <a:pt x="44" y="828"/>
                      <a:pt x="27" y="832"/>
                      <a:pt x="22" y="832"/>
                    </a:cubicBezTo>
                    <a:cubicBezTo>
                      <a:pt x="21" y="832"/>
                      <a:pt x="20" y="832"/>
                      <a:pt x="20" y="832"/>
                    </a:cubicBezTo>
                    <a:cubicBezTo>
                      <a:pt x="148" y="888"/>
                      <a:pt x="148" y="888"/>
                      <a:pt x="148" y="888"/>
                    </a:cubicBezTo>
                    <a:cubicBezTo>
                      <a:pt x="148" y="888"/>
                      <a:pt x="111" y="706"/>
                      <a:pt x="111" y="630"/>
                    </a:cubicBezTo>
                    <a:cubicBezTo>
                      <a:pt x="111" y="623"/>
                      <a:pt x="111" y="617"/>
                      <a:pt x="112" y="612"/>
                    </a:cubicBezTo>
                    <a:cubicBezTo>
                      <a:pt x="120" y="552"/>
                      <a:pt x="116" y="428"/>
                      <a:pt x="140" y="344"/>
                    </a:cubicBezTo>
                    <a:cubicBezTo>
                      <a:pt x="164" y="260"/>
                      <a:pt x="168" y="24"/>
                      <a:pt x="168" y="24"/>
                    </a:cubicBezTo>
                    <a:cubicBezTo>
                      <a:pt x="0" y="0"/>
                      <a:pt x="0" y="0"/>
                      <a:pt x="0" y="0"/>
                    </a:cubicBezTo>
                  </a:path>
                </a:pathLst>
              </a:custGeom>
              <a:solidFill>
                <a:srgbClr val="E1AB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任意多边形: 形状 30">
                <a:extLst>
                  <a:ext uri="{FF2B5EF4-FFF2-40B4-BE49-F238E27FC236}">
                    <a16:creationId xmlns:a16="http://schemas.microsoft.com/office/drawing/2014/main" id="{B5361BF2-CC3D-4745-8CAD-4932F5198D12}"/>
                  </a:ext>
                </a:extLst>
              </p:cNvPr>
              <p:cNvSpPr/>
              <p:nvPr/>
            </p:nvSpPr>
            <p:spPr bwMode="auto">
              <a:xfrm>
                <a:off x="6273972" y="10383549"/>
                <a:ext cx="461963" cy="423863"/>
              </a:xfrm>
              <a:custGeom>
                <a:avLst/>
                <a:gdLst>
                  <a:gd name="T0" fmla="*/ 159 w 276"/>
                  <a:gd name="T1" fmla="*/ 76 h 254"/>
                  <a:gd name="T2" fmla="*/ 76 w 276"/>
                  <a:gd name="T3" fmla="*/ 40 h 254"/>
                  <a:gd name="T4" fmla="*/ 24 w 276"/>
                  <a:gd name="T5" fmla="*/ 40 h 254"/>
                  <a:gd name="T6" fmla="*/ 32 w 276"/>
                  <a:gd name="T7" fmla="*/ 104 h 254"/>
                  <a:gd name="T8" fmla="*/ 223 w 276"/>
                  <a:gd name="T9" fmla="*/ 249 h 254"/>
                  <a:gd name="T10" fmla="*/ 228 w 276"/>
                  <a:gd name="T11" fmla="*/ 248 h 254"/>
                  <a:gd name="T12" fmla="*/ 208 w 276"/>
                  <a:gd name="T13" fmla="*/ 180 h 254"/>
                  <a:gd name="T14" fmla="*/ 163 w 276"/>
                  <a:gd name="T15" fmla="*/ 79 h 254"/>
                  <a:gd name="T16" fmla="*/ 161 w 276"/>
                  <a:gd name="T17" fmla="*/ 76 h 254"/>
                  <a:gd name="T18" fmla="*/ 159 w 276"/>
                  <a:gd name="T19" fmla="*/ 7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54">
                    <a:moveTo>
                      <a:pt x="159" y="76"/>
                    </a:moveTo>
                    <a:cubicBezTo>
                      <a:pt x="149" y="83"/>
                      <a:pt x="124" y="90"/>
                      <a:pt x="76" y="40"/>
                    </a:cubicBezTo>
                    <a:cubicBezTo>
                      <a:pt x="76" y="40"/>
                      <a:pt x="48" y="0"/>
                      <a:pt x="24" y="40"/>
                    </a:cubicBezTo>
                    <a:cubicBezTo>
                      <a:pt x="0" y="80"/>
                      <a:pt x="16" y="84"/>
                      <a:pt x="32" y="104"/>
                    </a:cubicBezTo>
                    <a:cubicBezTo>
                      <a:pt x="48" y="123"/>
                      <a:pt x="171" y="254"/>
                      <a:pt x="223" y="249"/>
                    </a:cubicBezTo>
                    <a:cubicBezTo>
                      <a:pt x="225" y="249"/>
                      <a:pt x="226" y="248"/>
                      <a:pt x="228" y="248"/>
                    </a:cubicBezTo>
                    <a:cubicBezTo>
                      <a:pt x="276" y="232"/>
                      <a:pt x="208" y="180"/>
                      <a:pt x="208" y="180"/>
                    </a:cubicBezTo>
                    <a:cubicBezTo>
                      <a:pt x="208" y="180"/>
                      <a:pt x="164" y="111"/>
                      <a:pt x="163" y="79"/>
                    </a:cubicBezTo>
                    <a:cubicBezTo>
                      <a:pt x="163" y="77"/>
                      <a:pt x="162" y="76"/>
                      <a:pt x="161" y="76"/>
                    </a:cubicBezTo>
                    <a:cubicBezTo>
                      <a:pt x="160" y="76"/>
                      <a:pt x="160" y="76"/>
                      <a:pt x="159" y="76"/>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任意多边形: 形状 31">
                <a:extLst>
                  <a:ext uri="{FF2B5EF4-FFF2-40B4-BE49-F238E27FC236}">
                    <a16:creationId xmlns:a16="http://schemas.microsoft.com/office/drawing/2014/main" id="{FDFA440A-7E72-44BA-8686-0CABA422347C}"/>
                  </a:ext>
                </a:extLst>
              </p:cNvPr>
              <p:cNvSpPr/>
              <p:nvPr/>
            </p:nvSpPr>
            <p:spPr bwMode="auto">
              <a:xfrm>
                <a:off x="5143672" y="9034174"/>
                <a:ext cx="1331913" cy="862013"/>
              </a:xfrm>
              <a:custGeom>
                <a:avLst/>
                <a:gdLst>
                  <a:gd name="T0" fmla="*/ 596 w 796"/>
                  <a:gd name="T1" fmla="*/ 0 h 516"/>
                  <a:gd name="T2" fmla="*/ 500 w 796"/>
                  <a:gd name="T3" fmla="*/ 236 h 516"/>
                  <a:gd name="T4" fmla="*/ 402 w 796"/>
                  <a:gd name="T5" fmla="*/ 294 h 516"/>
                  <a:gd name="T6" fmla="*/ 265 w 796"/>
                  <a:gd name="T7" fmla="*/ 336 h 516"/>
                  <a:gd name="T8" fmla="*/ 84 w 796"/>
                  <a:gd name="T9" fmla="*/ 396 h 516"/>
                  <a:gd name="T10" fmla="*/ 68 w 796"/>
                  <a:gd name="T11" fmla="*/ 516 h 516"/>
                  <a:gd name="T12" fmla="*/ 308 w 796"/>
                  <a:gd name="T13" fmla="*/ 432 h 516"/>
                  <a:gd name="T14" fmla="*/ 604 w 796"/>
                  <a:gd name="T15" fmla="*/ 340 h 516"/>
                  <a:gd name="T16" fmla="*/ 796 w 796"/>
                  <a:gd name="T17" fmla="*/ 40 h 516"/>
                  <a:gd name="T18" fmla="*/ 596 w 796"/>
                  <a:gd name="T1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516">
                    <a:moveTo>
                      <a:pt x="596" y="0"/>
                    </a:moveTo>
                    <a:cubicBezTo>
                      <a:pt x="596" y="0"/>
                      <a:pt x="528" y="156"/>
                      <a:pt x="500" y="236"/>
                    </a:cubicBezTo>
                    <a:cubicBezTo>
                      <a:pt x="485" y="278"/>
                      <a:pt x="441" y="291"/>
                      <a:pt x="402" y="294"/>
                    </a:cubicBezTo>
                    <a:cubicBezTo>
                      <a:pt x="354" y="298"/>
                      <a:pt x="307" y="312"/>
                      <a:pt x="265" y="336"/>
                    </a:cubicBezTo>
                    <a:cubicBezTo>
                      <a:pt x="209" y="367"/>
                      <a:pt x="133" y="403"/>
                      <a:pt x="84" y="396"/>
                    </a:cubicBezTo>
                    <a:cubicBezTo>
                      <a:pt x="0" y="384"/>
                      <a:pt x="68" y="516"/>
                      <a:pt x="68" y="516"/>
                    </a:cubicBezTo>
                    <a:cubicBezTo>
                      <a:pt x="68" y="516"/>
                      <a:pt x="192" y="440"/>
                      <a:pt x="308" y="432"/>
                    </a:cubicBezTo>
                    <a:cubicBezTo>
                      <a:pt x="424" y="424"/>
                      <a:pt x="548" y="412"/>
                      <a:pt x="604" y="340"/>
                    </a:cubicBezTo>
                    <a:cubicBezTo>
                      <a:pt x="660" y="268"/>
                      <a:pt x="796" y="40"/>
                      <a:pt x="796" y="40"/>
                    </a:cubicBezTo>
                    <a:lnTo>
                      <a:pt x="596"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任意多边形: 形状 32">
                <a:extLst>
                  <a:ext uri="{FF2B5EF4-FFF2-40B4-BE49-F238E27FC236}">
                    <a16:creationId xmlns:a16="http://schemas.microsoft.com/office/drawing/2014/main" id="{B72F9207-C3C7-4F10-845A-7307A8DD6F61}"/>
                  </a:ext>
                </a:extLst>
              </p:cNvPr>
              <p:cNvSpPr/>
              <p:nvPr/>
            </p:nvSpPr>
            <p:spPr bwMode="auto">
              <a:xfrm>
                <a:off x="5016672" y="9581862"/>
                <a:ext cx="307975" cy="514350"/>
              </a:xfrm>
              <a:custGeom>
                <a:avLst/>
                <a:gdLst>
                  <a:gd name="T0" fmla="*/ 148 w 184"/>
                  <a:gd name="T1" fmla="*/ 168 h 308"/>
                  <a:gd name="T2" fmla="*/ 140 w 184"/>
                  <a:gd name="T3" fmla="*/ 112 h 308"/>
                  <a:gd name="T4" fmla="*/ 184 w 184"/>
                  <a:gd name="T5" fmla="*/ 60 h 308"/>
                  <a:gd name="T6" fmla="*/ 108 w 184"/>
                  <a:gd name="T7" fmla="*/ 32 h 308"/>
                  <a:gd name="T8" fmla="*/ 20 w 184"/>
                  <a:gd name="T9" fmla="*/ 252 h 308"/>
                  <a:gd name="T10" fmla="*/ 84 w 184"/>
                  <a:gd name="T11" fmla="*/ 260 h 308"/>
                  <a:gd name="T12" fmla="*/ 169 w 184"/>
                  <a:gd name="T13" fmla="*/ 174 h 308"/>
                  <a:gd name="T14" fmla="*/ 148 w 184"/>
                  <a:gd name="T15" fmla="*/ 16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8">
                    <a:moveTo>
                      <a:pt x="148" y="168"/>
                    </a:moveTo>
                    <a:cubicBezTo>
                      <a:pt x="148" y="168"/>
                      <a:pt x="108" y="140"/>
                      <a:pt x="140" y="112"/>
                    </a:cubicBezTo>
                    <a:cubicBezTo>
                      <a:pt x="172" y="84"/>
                      <a:pt x="184" y="60"/>
                      <a:pt x="184" y="60"/>
                    </a:cubicBezTo>
                    <a:cubicBezTo>
                      <a:pt x="184" y="60"/>
                      <a:pt x="128" y="0"/>
                      <a:pt x="108" y="32"/>
                    </a:cubicBezTo>
                    <a:cubicBezTo>
                      <a:pt x="88" y="64"/>
                      <a:pt x="0" y="208"/>
                      <a:pt x="20" y="252"/>
                    </a:cubicBezTo>
                    <a:cubicBezTo>
                      <a:pt x="40" y="296"/>
                      <a:pt x="60" y="308"/>
                      <a:pt x="84" y="260"/>
                    </a:cubicBezTo>
                    <a:cubicBezTo>
                      <a:pt x="108" y="212"/>
                      <a:pt x="169" y="174"/>
                      <a:pt x="169" y="174"/>
                    </a:cubicBezTo>
                    <a:lnTo>
                      <a:pt x="148" y="168"/>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任意多边形: 形状 33">
                <a:extLst>
                  <a:ext uri="{FF2B5EF4-FFF2-40B4-BE49-F238E27FC236}">
                    <a16:creationId xmlns:a16="http://schemas.microsoft.com/office/drawing/2014/main" id="{B04CCC01-6F04-4E35-97B5-73FDF2E4A879}"/>
                  </a:ext>
                </a:extLst>
              </p:cNvPr>
              <p:cNvSpPr/>
              <p:nvPr/>
            </p:nvSpPr>
            <p:spPr bwMode="auto">
              <a:xfrm>
                <a:off x="6110460" y="7941974"/>
                <a:ext cx="587375" cy="665163"/>
              </a:xfrm>
              <a:custGeom>
                <a:avLst/>
                <a:gdLst>
                  <a:gd name="T0" fmla="*/ 238 w 351"/>
                  <a:gd name="T1" fmla="*/ 30 h 398"/>
                  <a:gd name="T2" fmla="*/ 101 w 351"/>
                  <a:gd name="T3" fmla="*/ 31 h 398"/>
                  <a:gd name="T4" fmla="*/ 18 w 351"/>
                  <a:gd name="T5" fmla="*/ 70 h 398"/>
                  <a:gd name="T6" fmla="*/ 54 w 351"/>
                  <a:gd name="T7" fmla="*/ 202 h 398"/>
                  <a:gd name="T8" fmla="*/ 102 w 351"/>
                  <a:gd name="T9" fmla="*/ 354 h 398"/>
                  <a:gd name="T10" fmla="*/ 330 w 351"/>
                  <a:gd name="T11" fmla="*/ 326 h 398"/>
                  <a:gd name="T12" fmla="*/ 326 w 351"/>
                  <a:gd name="T13" fmla="*/ 230 h 398"/>
                  <a:gd name="T14" fmla="*/ 330 w 351"/>
                  <a:gd name="T15" fmla="*/ 117 h 398"/>
                  <a:gd name="T16" fmla="*/ 306 w 351"/>
                  <a:gd name="T17" fmla="*/ 64 h 398"/>
                  <a:gd name="T18" fmla="*/ 254 w 351"/>
                  <a:gd name="T19" fmla="*/ 2 h 398"/>
                  <a:gd name="T20" fmla="*/ 217 w 351"/>
                  <a:gd name="T21" fmla="*/ 9 h 398"/>
                  <a:gd name="T22" fmla="*/ 238 w 351"/>
                  <a:gd name="T23" fmla="*/ 3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98">
                    <a:moveTo>
                      <a:pt x="238" y="30"/>
                    </a:moveTo>
                    <a:cubicBezTo>
                      <a:pt x="238" y="30"/>
                      <a:pt x="225" y="56"/>
                      <a:pt x="101" y="31"/>
                    </a:cubicBezTo>
                    <a:cubicBezTo>
                      <a:pt x="68" y="23"/>
                      <a:pt x="33" y="39"/>
                      <a:pt x="18" y="70"/>
                    </a:cubicBezTo>
                    <a:cubicBezTo>
                      <a:pt x="2" y="101"/>
                      <a:pt x="0" y="146"/>
                      <a:pt x="54" y="202"/>
                    </a:cubicBezTo>
                    <a:cubicBezTo>
                      <a:pt x="54" y="202"/>
                      <a:pt x="150" y="310"/>
                      <a:pt x="102" y="354"/>
                    </a:cubicBezTo>
                    <a:cubicBezTo>
                      <a:pt x="54" y="398"/>
                      <a:pt x="330" y="326"/>
                      <a:pt x="330" y="326"/>
                    </a:cubicBezTo>
                    <a:cubicBezTo>
                      <a:pt x="330" y="326"/>
                      <a:pt x="294" y="302"/>
                      <a:pt x="326" y="230"/>
                    </a:cubicBezTo>
                    <a:cubicBezTo>
                      <a:pt x="351" y="173"/>
                      <a:pt x="349" y="141"/>
                      <a:pt x="330" y="117"/>
                    </a:cubicBezTo>
                    <a:cubicBezTo>
                      <a:pt x="318" y="101"/>
                      <a:pt x="310" y="83"/>
                      <a:pt x="306" y="64"/>
                    </a:cubicBezTo>
                    <a:cubicBezTo>
                      <a:pt x="301" y="38"/>
                      <a:pt x="287" y="4"/>
                      <a:pt x="254" y="2"/>
                    </a:cubicBezTo>
                    <a:cubicBezTo>
                      <a:pt x="254" y="2"/>
                      <a:pt x="219" y="0"/>
                      <a:pt x="217" y="9"/>
                    </a:cubicBezTo>
                    <a:cubicBezTo>
                      <a:pt x="214" y="18"/>
                      <a:pt x="246" y="26"/>
                      <a:pt x="238" y="3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任意多边形: 形状 34">
                <a:extLst>
                  <a:ext uri="{FF2B5EF4-FFF2-40B4-BE49-F238E27FC236}">
                    <a16:creationId xmlns:a16="http://schemas.microsoft.com/office/drawing/2014/main" id="{A59A3F7F-DA3F-49B7-9C76-6B981D0BCF36}"/>
                  </a:ext>
                </a:extLst>
              </p:cNvPr>
              <p:cNvSpPr/>
              <p:nvPr/>
            </p:nvSpPr>
            <p:spPr bwMode="auto">
              <a:xfrm>
                <a:off x="5370685" y="7995949"/>
                <a:ext cx="896938" cy="877888"/>
              </a:xfrm>
              <a:custGeom>
                <a:avLst/>
                <a:gdLst>
                  <a:gd name="T0" fmla="*/ 534 w 536"/>
                  <a:gd name="T1" fmla="*/ 83 h 526"/>
                  <a:gd name="T2" fmla="*/ 531 w 536"/>
                  <a:gd name="T3" fmla="*/ 66 h 526"/>
                  <a:gd name="T4" fmla="*/ 488 w 536"/>
                  <a:gd name="T5" fmla="*/ 8 h 526"/>
                  <a:gd name="T6" fmla="*/ 404 w 536"/>
                  <a:gd name="T7" fmla="*/ 118 h 526"/>
                  <a:gd name="T8" fmla="*/ 316 w 536"/>
                  <a:gd name="T9" fmla="*/ 258 h 526"/>
                  <a:gd name="T10" fmla="*/ 120 w 536"/>
                  <a:gd name="T11" fmla="*/ 430 h 526"/>
                  <a:gd name="T12" fmla="*/ 44 w 536"/>
                  <a:gd name="T13" fmla="*/ 494 h 526"/>
                  <a:gd name="T14" fmla="*/ 144 w 536"/>
                  <a:gd name="T15" fmla="*/ 474 h 526"/>
                  <a:gd name="T16" fmla="*/ 286 w 536"/>
                  <a:gd name="T17" fmla="*/ 389 h 526"/>
                  <a:gd name="T18" fmla="*/ 410 w 536"/>
                  <a:gd name="T19" fmla="*/ 272 h 526"/>
                  <a:gd name="T20" fmla="*/ 500 w 536"/>
                  <a:gd name="T21" fmla="*/ 163 h 526"/>
                  <a:gd name="T22" fmla="*/ 530 w 536"/>
                  <a:gd name="T23" fmla="*/ 124 h 526"/>
                  <a:gd name="T24" fmla="*/ 534 w 536"/>
                  <a:gd name="T25" fmla="*/ 8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526">
                    <a:moveTo>
                      <a:pt x="534" y="83"/>
                    </a:moveTo>
                    <a:cubicBezTo>
                      <a:pt x="533" y="77"/>
                      <a:pt x="532" y="71"/>
                      <a:pt x="531" y="66"/>
                    </a:cubicBezTo>
                    <a:cubicBezTo>
                      <a:pt x="529" y="46"/>
                      <a:pt x="520" y="0"/>
                      <a:pt x="488" y="8"/>
                    </a:cubicBezTo>
                    <a:cubicBezTo>
                      <a:pt x="448" y="18"/>
                      <a:pt x="404" y="118"/>
                      <a:pt x="404" y="118"/>
                    </a:cubicBezTo>
                    <a:cubicBezTo>
                      <a:pt x="404" y="118"/>
                      <a:pt x="368" y="230"/>
                      <a:pt x="316" y="258"/>
                    </a:cubicBezTo>
                    <a:cubicBezTo>
                      <a:pt x="264" y="286"/>
                      <a:pt x="120" y="430"/>
                      <a:pt x="120" y="430"/>
                    </a:cubicBezTo>
                    <a:cubicBezTo>
                      <a:pt x="120" y="430"/>
                      <a:pt x="0" y="462"/>
                      <a:pt x="44" y="494"/>
                    </a:cubicBezTo>
                    <a:cubicBezTo>
                      <a:pt x="88" y="526"/>
                      <a:pt x="144" y="474"/>
                      <a:pt x="144" y="474"/>
                    </a:cubicBezTo>
                    <a:cubicBezTo>
                      <a:pt x="286" y="389"/>
                      <a:pt x="286" y="389"/>
                      <a:pt x="286" y="389"/>
                    </a:cubicBezTo>
                    <a:cubicBezTo>
                      <a:pt x="335" y="359"/>
                      <a:pt x="378" y="319"/>
                      <a:pt x="410" y="272"/>
                    </a:cubicBezTo>
                    <a:cubicBezTo>
                      <a:pt x="440" y="229"/>
                      <a:pt x="477" y="180"/>
                      <a:pt x="500" y="163"/>
                    </a:cubicBezTo>
                    <a:cubicBezTo>
                      <a:pt x="514" y="154"/>
                      <a:pt x="525" y="140"/>
                      <a:pt x="530" y="124"/>
                    </a:cubicBezTo>
                    <a:cubicBezTo>
                      <a:pt x="535" y="110"/>
                      <a:pt x="536" y="96"/>
                      <a:pt x="534" y="83"/>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任意多边形: 形状 35">
                <a:extLst>
                  <a:ext uri="{FF2B5EF4-FFF2-40B4-BE49-F238E27FC236}">
                    <a16:creationId xmlns:a16="http://schemas.microsoft.com/office/drawing/2014/main" id="{CA00D01A-803F-4299-A9E2-7655F4F5486D}"/>
                  </a:ext>
                </a:extLst>
              </p:cNvPr>
              <p:cNvSpPr/>
              <p:nvPr/>
            </p:nvSpPr>
            <p:spPr bwMode="auto">
              <a:xfrm>
                <a:off x="5538960" y="8440449"/>
                <a:ext cx="1584325" cy="854075"/>
              </a:xfrm>
              <a:custGeom>
                <a:avLst/>
                <a:gdLst>
                  <a:gd name="T0" fmla="*/ 468 w 948"/>
                  <a:gd name="T1" fmla="*/ 48 h 512"/>
                  <a:gd name="T2" fmla="*/ 180 w 948"/>
                  <a:gd name="T3" fmla="*/ 148 h 512"/>
                  <a:gd name="T4" fmla="*/ 8 w 948"/>
                  <a:gd name="T5" fmla="*/ 256 h 512"/>
                  <a:gd name="T6" fmla="*/ 624 w 948"/>
                  <a:gd name="T7" fmla="*/ 484 h 512"/>
                  <a:gd name="T8" fmla="*/ 869 w 948"/>
                  <a:gd name="T9" fmla="*/ 442 h 512"/>
                  <a:gd name="T10" fmla="*/ 908 w 948"/>
                  <a:gd name="T11" fmla="*/ 416 h 512"/>
                  <a:gd name="T12" fmla="*/ 927 w 948"/>
                  <a:gd name="T13" fmla="*/ 398 h 512"/>
                  <a:gd name="T14" fmla="*/ 937 w 948"/>
                  <a:gd name="T15" fmla="*/ 350 h 512"/>
                  <a:gd name="T16" fmla="*/ 936 w 948"/>
                  <a:gd name="T17" fmla="*/ 349 h 512"/>
                  <a:gd name="T18" fmla="*/ 652 w 948"/>
                  <a:gd name="T19" fmla="*/ 8 h 512"/>
                  <a:gd name="T20" fmla="*/ 468 w 948"/>
                  <a:gd name="T21" fmla="*/ 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512">
                    <a:moveTo>
                      <a:pt x="468" y="48"/>
                    </a:moveTo>
                    <a:cubicBezTo>
                      <a:pt x="468" y="48"/>
                      <a:pt x="284" y="24"/>
                      <a:pt x="180" y="148"/>
                    </a:cubicBezTo>
                    <a:cubicBezTo>
                      <a:pt x="76" y="272"/>
                      <a:pt x="0" y="236"/>
                      <a:pt x="8" y="256"/>
                    </a:cubicBezTo>
                    <a:cubicBezTo>
                      <a:pt x="16" y="276"/>
                      <a:pt x="400" y="512"/>
                      <a:pt x="624" y="484"/>
                    </a:cubicBezTo>
                    <a:cubicBezTo>
                      <a:pt x="760" y="467"/>
                      <a:pt x="833" y="451"/>
                      <a:pt x="869" y="442"/>
                    </a:cubicBezTo>
                    <a:cubicBezTo>
                      <a:pt x="884" y="438"/>
                      <a:pt x="898" y="428"/>
                      <a:pt x="908" y="416"/>
                    </a:cubicBezTo>
                    <a:cubicBezTo>
                      <a:pt x="913" y="409"/>
                      <a:pt x="920" y="403"/>
                      <a:pt x="927" y="398"/>
                    </a:cubicBezTo>
                    <a:cubicBezTo>
                      <a:pt x="943" y="387"/>
                      <a:pt x="948" y="366"/>
                      <a:pt x="937" y="350"/>
                    </a:cubicBezTo>
                    <a:cubicBezTo>
                      <a:pt x="936" y="349"/>
                      <a:pt x="936" y="349"/>
                      <a:pt x="936" y="349"/>
                    </a:cubicBezTo>
                    <a:cubicBezTo>
                      <a:pt x="873" y="257"/>
                      <a:pt x="701" y="14"/>
                      <a:pt x="652" y="8"/>
                    </a:cubicBezTo>
                    <a:cubicBezTo>
                      <a:pt x="592" y="0"/>
                      <a:pt x="468" y="48"/>
                      <a:pt x="468" y="4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椭圆 36">
                <a:extLst>
                  <a:ext uri="{FF2B5EF4-FFF2-40B4-BE49-F238E27FC236}">
                    <a16:creationId xmlns:a16="http://schemas.microsoft.com/office/drawing/2014/main" id="{FF1AD71C-8CC8-4B75-9F32-765B37794289}"/>
                  </a:ext>
                </a:extLst>
              </p:cNvPr>
              <p:cNvSpPr/>
              <p:nvPr/>
            </p:nvSpPr>
            <p:spPr bwMode="auto">
              <a:xfrm>
                <a:off x="6264447" y="7414924"/>
                <a:ext cx="214313" cy="152400"/>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1" name="组合 10">
              <a:extLst>
                <a:ext uri="{FF2B5EF4-FFF2-40B4-BE49-F238E27FC236}">
                  <a16:creationId xmlns:a16="http://schemas.microsoft.com/office/drawing/2014/main" id="{9704A65E-3A7B-4D62-8310-516286D40C99}"/>
                </a:ext>
              </a:extLst>
            </p:cNvPr>
            <p:cNvGrpSpPr/>
            <p:nvPr/>
          </p:nvGrpSpPr>
          <p:grpSpPr>
            <a:xfrm rot="552067">
              <a:off x="9522505" y="775639"/>
              <a:ext cx="419101" cy="678269"/>
              <a:chOff x="6308743" y="5908512"/>
              <a:chExt cx="690563" cy="1117600"/>
            </a:xfrm>
          </p:grpSpPr>
          <p:sp>
            <p:nvSpPr>
              <p:cNvPr id="21" name="任意多边形: 形状 20">
                <a:extLst>
                  <a:ext uri="{FF2B5EF4-FFF2-40B4-BE49-F238E27FC236}">
                    <a16:creationId xmlns:a16="http://schemas.microsoft.com/office/drawing/2014/main" id="{2D196DF3-4803-49C6-87E1-48D3E9368013}"/>
                  </a:ext>
                </a:extLst>
              </p:cNvPr>
              <p:cNvSpPr/>
              <p:nvPr/>
            </p:nvSpPr>
            <p:spPr bwMode="auto">
              <a:xfrm>
                <a:off x="6308743" y="5908512"/>
                <a:ext cx="690563" cy="1117600"/>
              </a:xfrm>
              <a:custGeom>
                <a:avLst/>
                <a:gdLst>
                  <a:gd name="T0" fmla="*/ 398 w 469"/>
                  <a:gd name="T1" fmla="*/ 213 h 759"/>
                  <a:gd name="T2" fmla="*/ 363 w 469"/>
                  <a:gd name="T3" fmla="*/ 179 h 759"/>
                  <a:gd name="T4" fmla="*/ 340 w 469"/>
                  <a:gd name="T5" fmla="*/ 154 h 759"/>
                  <a:gd name="T6" fmla="*/ 310 w 469"/>
                  <a:gd name="T7" fmla="*/ 100 h 759"/>
                  <a:gd name="T8" fmla="*/ 296 w 469"/>
                  <a:gd name="T9" fmla="*/ 14 h 759"/>
                  <a:gd name="T10" fmla="*/ 296 w 469"/>
                  <a:gd name="T11" fmla="*/ 9 h 759"/>
                  <a:gd name="T12" fmla="*/ 285 w 469"/>
                  <a:gd name="T13" fmla="*/ 0 h 759"/>
                  <a:gd name="T14" fmla="*/ 285 w 469"/>
                  <a:gd name="T15" fmla="*/ 0 h 759"/>
                  <a:gd name="T16" fmla="*/ 221 w 469"/>
                  <a:gd name="T17" fmla="*/ 0 h 759"/>
                  <a:gd name="T18" fmla="*/ 209 w 469"/>
                  <a:gd name="T19" fmla="*/ 13 h 759"/>
                  <a:gd name="T20" fmla="*/ 209 w 469"/>
                  <a:gd name="T21" fmla="*/ 517 h 759"/>
                  <a:gd name="T22" fmla="*/ 195 w 469"/>
                  <a:gd name="T23" fmla="*/ 529 h 759"/>
                  <a:gd name="T24" fmla="*/ 112 w 469"/>
                  <a:gd name="T25" fmla="*/ 542 h 759"/>
                  <a:gd name="T26" fmla="*/ 22 w 469"/>
                  <a:gd name="T27" fmla="*/ 698 h 759"/>
                  <a:gd name="T28" fmla="*/ 128 w 469"/>
                  <a:gd name="T29" fmla="*/ 759 h 759"/>
                  <a:gd name="T30" fmla="*/ 194 w 469"/>
                  <a:gd name="T31" fmla="*/ 746 h 759"/>
                  <a:gd name="T32" fmla="*/ 291 w 469"/>
                  <a:gd name="T33" fmla="*/ 629 h 759"/>
                  <a:gd name="T34" fmla="*/ 291 w 469"/>
                  <a:gd name="T35" fmla="*/ 627 h 759"/>
                  <a:gd name="T36" fmla="*/ 291 w 469"/>
                  <a:gd name="T37" fmla="*/ 239 h 759"/>
                  <a:gd name="T38" fmla="*/ 296 w 469"/>
                  <a:gd name="T39" fmla="*/ 241 h 759"/>
                  <a:gd name="T40" fmla="*/ 330 w 469"/>
                  <a:gd name="T41" fmla="*/ 259 h 759"/>
                  <a:gd name="T42" fmla="*/ 362 w 469"/>
                  <a:gd name="T43" fmla="*/ 289 h 759"/>
                  <a:gd name="T44" fmla="*/ 384 w 469"/>
                  <a:gd name="T45" fmla="*/ 548 h 759"/>
                  <a:gd name="T46" fmla="*/ 384 w 469"/>
                  <a:gd name="T47" fmla="*/ 548 h 759"/>
                  <a:gd name="T48" fmla="*/ 392 w 469"/>
                  <a:gd name="T49" fmla="*/ 562 h 759"/>
                  <a:gd name="T50" fmla="*/ 401 w 469"/>
                  <a:gd name="T51" fmla="*/ 560 h 759"/>
                  <a:gd name="T52" fmla="*/ 405 w 469"/>
                  <a:gd name="T53" fmla="*/ 554 h 759"/>
                  <a:gd name="T54" fmla="*/ 406 w 469"/>
                  <a:gd name="T55" fmla="*/ 554 h 759"/>
                  <a:gd name="T56" fmla="*/ 411 w 469"/>
                  <a:gd name="T57" fmla="*/ 546 h 759"/>
                  <a:gd name="T58" fmla="*/ 447 w 469"/>
                  <a:gd name="T59" fmla="*/ 472 h 759"/>
                  <a:gd name="T60" fmla="*/ 465 w 469"/>
                  <a:gd name="T61" fmla="*/ 396 h 759"/>
                  <a:gd name="T62" fmla="*/ 453 w 469"/>
                  <a:gd name="T63" fmla="*/ 291 h 759"/>
                  <a:gd name="T64" fmla="*/ 398 w 469"/>
                  <a:gd name="T65" fmla="*/ 213 h 759"/>
                  <a:gd name="T66" fmla="*/ 286 w 469"/>
                  <a:gd name="T67" fmla="*/ 23 h 759"/>
                  <a:gd name="T68" fmla="*/ 286 w 469"/>
                  <a:gd name="T69" fmla="*/ 23 h 759"/>
                  <a:gd name="T70" fmla="*/ 286 w 469"/>
                  <a:gd name="T71" fmla="*/ 23 h 759"/>
                  <a:gd name="T72" fmla="*/ 286 w 469"/>
                  <a:gd name="T73" fmla="*/ 2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759">
                    <a:moveTo>
                      <a:pt x="398" y="213"/>
                    </a:moveTo>
                    <a:cubicBezTo>
                      <a:pt x="387" y="202"/>
                      <a:pt x="376" y="190"/>
                      <a:pt x="363" y="179"/>
                    </a:cubicBezTo>
                    <a:cubicBezTo>
                      <a:pt x="355" y="171"/>
                      <a:pt x="347" y="163"/>
                      <a:pt x="340" y="154"/>
                    </a:cubicBezTo>
                    <a:cubicBezTo>
                      <a:pt x="329" y="139"/>
                      <a:pt x="319" y="122"/>
                      <a:pt x="310" y="100"/>
                    </a:cubicBezTo>
                    <a:cubicBezTo>
                      <a:pt x="301" y="76"/>
                      <a:pt x="296" y="24"/>
                      <a:pt x="296" y="14"/>
                    </a:cubicBezTo>
                    <a:cubicBezTo>
                      <a:pt x="296" y="12"/>
                      <a:pt x="296" y="10"/>
                      <a:pt x="296" y="9"/>
                    </a:cubicBezTo>
                    <a:cubicBezTo>
                      <a:pt x="294" y="4"/>
                      <a:pt x="290" y="0"/>
                      <a:pt x="285" y="0"/>
                    </a:cubicBezTo>
                    <a:cubicBezTo>
                      <a:pt x="285" y="0"/>
                      <a:pt x="285" y="0"/>
                      <a:pt x="285" y="0"/>
                    </a:cubicBezTo>
                    <a:cubicBezTo>
                      <a:pt x="221" y="0"/>
                      <a:pt x="221" y="0"/>
                      <a:pt x="221" y="0"/>
                    </a:cubicBezTo>
                    <a:cubicBezTo>
                      <a:pt x="214" y="0"/>
                      <a:pt x="209" y="6"/>
                      <a:pt x="209" y="13"/>
                    </a:cubicBezTo>
                    <a:cubicBezTo>
                      <a:pt x="209" y="517"/>
                      <a:pt x="209" y="517"/>
                      <a:pt x="209" y="517"/>
                    </a:cubicBezTo>
                    <a:cubicBezTo>
                      <a:pt x="209" y="524"/>
                      <a:pt x="202" y="530"/>
                      <a:pt x="195" y="529"/>
                    </a:cubicBezTo>
                    <a:cubicBezTo>
                      <a:pt x="169" y="527"/>
                      <a:pt x="140" y="531"/>
                      <a:pt x="112" y="542"/>
                    </a:cubicBezTo>
                    <a:cubicBezTo>
                      <a:pt x="40" y="572"/>
                      <a:pt x="0" y="642"/>
                      <a:pt x="22" y="698"/>
                    </a:cubicBezTo>
                    <a:cubicBezTo>
                      <a:pt x="38" y="737"/>
                      <a:pt x="80" y="759"/>
                      <a:pt x="128" y="759"/>
                    </a:cubicBezTo>
                    <a:cubicBezTo>
                      <a:pt x="149" y="759"/>
                      <a:pt x="172" y="755"/>
                      <a:pt x="194" y="746"/>
                    </a:cubicBezTo>
                    <a:cubicBezTo>
                      <a:pt x="249" y="723"/>
                      <a:pt x="287" y="676"/>
                      <a:pt x="291" y="629"/>
                    </a:cubicBezTo>
                    <a:cubicBezTo>
                      <a:pt x="291" y="628"/>
                      <a:pt x="291" y="627"/>
                      <a:pt x="291" y="627"/>
                    </a:cubicBezTo>
                    <a:cubicBezTo>
                      <a:pt x="291" y="239"/>
                      <a:pt x="291" y="239"/>
                      <a:pt x="291" y="239"/>
                    </a:cubicBezTo>
                    <a:cubicBezTo>
                      <a:pt x="293" y="240"/>
                      <a:pt x="295" y="240"/>
                      <a:pt x="296" y="241"/>
                    </a:cubicBezTo>
                    <a:cubicBezTo>
                      <a:pt x="308" y="244"/>
                      <a:pt x="319" y="251"/>
                      <a:pt x="330" y="259"/>
                    </a:cubicBezTo>
                    <a:cubicBezTo>
                      <a:pt x="341" y="267"/>
                      <a:pt x="352" y="277"/>
                      <a:pt x="362" y="289"/>
                    </a:cubicBezTo>
                    <a:cubicBezTo>
                      <a:pt x="434" y="376"/>
                      <a:pt x="385" y="546"/>
                      <a:pt x="384" y="548"/>
                    </a:cubicBezTo>
                    <a:cubicBezTo>
                      <a:pt x="384" y="548"/>
                      <a:pt x="384" y="548"/>
                      <a:pt x="384" y="548"/>
                    </a:cubicBezTo>
                    <a:cubicBezTo>
                      <a:pt x="383" y="553"/>
                      <a:pt x="386" y="560"/>
                      <a:pt x="392" y="562"/>
                    </a:cubicBezTo>
                    <a:cubicBezTo>
                      <a:pt x="395" y="563"/>
                      <a:pt x="399" y="562"/>
                      <a:pt x="401" y="560"/>
                    </a:cubicBezTo>
                    <a:cubicBezTo>
                      <a:pt x="403" y="559"/>
                      <a:pt x="404" y="558"/>
                      <a:pt x="405" y="554"/>
                    </a:cubicBezTo>
                    <a:cubicBezTo>
                      <a:pt x="406" y="554"/>
                      <a:pt x="406" y="554"/>
                      <a:pt x="406" y="554"/>
                    </a:cubicBezTo>
                    <a:cubicBezTo>
                      <a:pt x="406" y="553"/>
                      <a:pt x="408" y="549"/>
                      <a:pt x="411" y="546"/>
                    </a:cubicBezTo>
                    <a:cubicBezTo>
                      <a:pt x="418" y="533"/>
                      <a:pt x="433" y="510"/>
                      <a:pt x="447" y="472"/>
                    </a:cubicBezTo>
                    <a:cubicBezTo>
                      <a:pt x="457" y="447"/>
                      <a:pt x="463" y="421"/>
                      <a:pt x="465" y="396"/>
                    </a:cubicBezTo>
                    <a:cubicBezTo>
                      <a:pt x="469" y="360"/>
                      <a:pt x="465" y="324"/>
                      <a:pt x="453" y="291"/>
                    </a:cubicBezTo>
                    <a:cubicBezTo>
                      <a:pt x="441" y="257"/>
                      <a:pt x="419" y="234"/>
                      <a:pt x="398" y="213"/>
                    </a:cubicBezTo>
                    <a:moveTo>
                      <a:pt x="286" y="23"/>
                    </a:moveTo>
                    <a:cubicBezTo>
                      <a:pt x="286" y="23"/>
                      <a:pt x="286" y="23"/>
                      <a:pt x="286" y="23"/>
                    </a:cubicBezTo>
                    <a:cubicBezTo>
                      <a:pt x="286" y="23"/>
                      <a:pt x="286" y="23"/>
                      <a:pt x="286" y="23"/>
                    </a:cubicBezTo>
                    <a:cubicBezTo>
                      <a:pt x="286" y="23"/>
                      <a:pt x="286" y="23"/>
                      <a:pt x="286" y="2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任意多边形: 形状 21">
                <a:extLst>
                  <a:ext uri="{FF2B5EF4-FFF2-40B4-BE49-F238E27FC236}">
                    <a16:creationId xmlns:a16="http://schemas.microsoft.com/office/drawing/2014/main" id="{016055E6-8AC1-4644-86FF-7CD2FB5E2F59}"/>
                  </a:ext>
                </a:extLst>
              </p:cNvPr>
              <p:cNvSpPr/>
              <p:nvPr/>
            </p:nvSpPr>
            <p:spPr bwMode="auto">
              <a:xfrm>
                <a:off x="6383356" y="6678449"/>
                <a:ext cx="354013" cy="347663"/>
              </a:xfrm>
              <a:custGeom>
                <a:avLst/>
                <a:gdLst>
                  <a:gd name="T0" fmla="*/ 240 w 240"/>
                  <a:gd name="T1" fmla="*/ 0 h 236"/>
                  <a:gd name="T2" fmla="*/ 0 w 240"/>
                  <a:gd name="T3" fmla="*/ 212 h 236"/>
                  <a:gd name="T4" fmla="*/ 74 w 240"/>
                  <a:gd name="T5" fmla="*/ 236 h 236"/>
                  <a:gd name="T6" fmla="*/ 74 w 240"/>
                  <a:gd name="T7" fmla="*/ 236 h 236"/>
                  <a:gd name="T8" fmla="*/ 75 w 240"/>
                  <a:gd name="T9" fmla="*/ 236 h 236"/>
                  <a:gd name="T10" fmla="*/ 75 w 240"/>
                  <a:gd name="T11" fmla="*/ 236 h 236"/>
                  <a:gd name="T12" fmla="*/ 75 w 240"/>
                  <a:gd name="T13" fmla="*/ 236 h 236"/>
                  <a:gd name="T14" fmla="*/ 75 w 240"/>
                  <a:gd name="T15" fmla="*/ 236 h 236"/>
                  <a:gd name="T16" fmla="*/ 75 w 240"/>
                  <a:gd name="T17" fmla="*/ 236 h 236"/>
                  <a:gd name="T18" fmla="*/ 75 w 240"/>
                  <a:gd name="T19" fmla="*/ 236 h 236"/>
                  <a:gd name="T20" fmla="*/ 76 w 240"/>
                  <a:gd name="T21" fmla="*/ 236 h 236"/>
                  <a:gd name="T22" fmla="*/ 76 w 240"/>
                  <a:gd name="T23" fmla="*/ 236 h 236"/>
                  <a:gd name="T24" fmla="*/ 76 w 240"/>
                  <a:gd name="T25" fmla="*/ 236 h 236"/>
                  <a:gd name="T26" fmla="*/ 76 w 240"/>
                  <a:gd name="T27" fmla="*/ 236 h 236"/>
                  <a:gd name="T28" fmla="*/ 76 w 240"/>
                  <a:gd name="T29" fmla="*/ 236 h 236"/>
                  <a:gd name="T30" fmla="*/ 76 w 240"/>
                  <a:gd name="T31" fmla="*/ 236 h 236"/>
                  <a:gd name="T32" fmla="*/ 77 w 240"/>
                  <a:gd name="T33" fmla="*/ 236 h 236"/>
                  <a:gd name="T34" fmla="*/ 77 w 240"/>
                  <a:gd name="T35" fmla="*/ 236 h 236"/>
                  <a:gd name="T36" fmla="*/ 77 w 240"/>
                  <a:gd name="T37" fmla="*/ 236 h 236"/>
                  <a:gd name="T38" fmla="*/ 77 w 240"/>
                  <a:gd name="T39" fmla="*/ 236 h 236"/>
                  <a:gd name="T40" fmla="*/ 77 w 240"/>
                  <a:gd name="T41" fmla="*/ 236 h 236"/>
                  <a:gd name="T42" fmla="*/ 143 w 240"/>
                  <a:gd name="T43" fmla="*/ 223 h 236"/>
                  <a:gd name="T44" fmla="*/ 240 w 240"/>
                  <a:gd name="T45" fmla="*/ 106 h 236"/>
                  <a:gd name="T46" fmla="*/ 240 w 240"/>
                  <a:gd name="T47" fmla="*/ 104 h 236"/>
                  <a:gd name="T48" fmla="*/ 240 w 24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6">
                    <a:moveTo>
                      <a:pt x="240" y="0"/>
                    </a:moveTo>
                    <a:cubicBezTo>
                      <a:pt x="167" y="146"/>
                      <a:pt x="64" y="196"/>
                      <a:pt x="0" y="212"/>
                    </a:cubicBezTo>
                    <a:cubicBezTo>
                      <a:pt x="20" y="227"/>
                      <a:pt x="46" y="236"/>
                      <a:pt x="74" y="236"/>
                    </a:cubicBezTo>
                    <a:cubicBezTo>
                      <a:pt x="74" y="236"/>
                      <a:pt x="74" y="236"/>
                      <a:pt x="74" y="236"/>
                    </a:cubicBezTo>
                    <a:cubicBezTo>
                      <a:pt x="74"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98" y="236"/>
                      <a:pt x="121" y="232"/>
                      <a:pt x="143" y="223"/>
                    </a:cubicBezTo>
                    <a:cubicBezTo>
                      <a:pt x="198" y="200"/>
                      <a:pt x="236" y="153"/>
                      <a:pt x="240" y="106"/>
                    </a:cubicBezTo>
                    <a:cubicBezTo>
                      <a:pt x="240" y="105"/>
                      <a:pt x="240" y="104"/>
                      <a:pt x="240" y="104"/>
                    </a:cubicBezTo>
                    <a:cubicBezTo>
                      <a:pt x="240" y="0"/>
                      <a:pt x="240" y="0"/>
                      <a:pt x="2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4" name="组合 13">
              <a:extLst>
                <a:ext uri="{FF2B5EF4-FFF2-40B4-BE49-F238E27FC236}">
                  <a16:creationId xmlns:a16="http://schemas.microsoft.com/office/drawing/2014/main" id="{A9591E6E-B94C-443C-BF76-2AC1DADED579}"/>
                </a:ext>
              </a:extLst>
            </p:cNvPr>
            <p:cNvGrpSpPr/>
            <p:nvPr/>
          </p:nvGrpSpPr>
          <p:grpSpPr>
            <a:xfrm>
              <a:off x="10890487" y="638118"/>
              <a:ext cx="457907" cy="713948"/>
              <a:chOff x="4732356" y="5914862"/>
              <a:chExt cx="979488" cy="1527175"/>
            </a:xfrm>
          </p:grpSpPr>
          <p:sp>
            <p:nvSpPr>
              <p:cNvPr id="18" name="任意多边形: 形状 17">
                <a:extLst>
                  <a:ext uri="{FF2B5EF4-FFF2-40B4-BE49-F238E27FC236}">
                    <a16:creationId xmlns:a16="http://schemas.microsoft.com/office/drawing/2014/main" id="{3331B334-320B-4D71-BF6F-BE60D1D7CA3E}"/>
                  </a:ext>
                </a:extLst>
              </p:cNvPr>
              <p:cNvSpPr/>
              <p:nvPr/>
            </p:nvSpPr>
            <p:spPr bwMode="auto">
              <a:xfrm>
                <a:off x="4732356" y="5914862"/>
                <a:ext cx="979488" cy="1527175"/>
              </a:xfrm>
              <a:custGeom>
                <a:avLst/>
                <a:gdLst>
                  <a:gd name="T0" fmla="*/ 450 w 664"/>
                  <a:gd name="T1" fmla="*/ 1 h 1038"/>
                  <a:gd name="T2" fmla="*/ 440 w 664"/>
                  <a:gd name="T3" fmla="*/ 3 h 1038"/>
                  <a:gd name="T4" fmla="*/ 23 w 664"/>
                  <a:gd name="T5" fmla="*/ 279 h 1038"/>
                  <a:gd name="T6" fmla="*/ 18 w 664"/>
                  <a:gd name="T7" fmla="*/ 282 h 1038"/>
                  <a:gd name="T8" fmla="*/ 16 w 664"/>
                  <a:gd name="T9" fmla="*/ 293 h 1038"/>
                  <a:gd name="T10" fmla="*/ 166 w 664"/>
                  <a:gd name="T11" fmla="*/ 777 h 1038"/>
                  <a:gd name="T12" fmla="*/ 158 w 664"/>
                  <a:gd name="T13" fmla="*/ 790 h 1038"/>
                  <a:gd name="T14" fmla="*/ 79 w 664"/>
                  <a:gd name="T15" fmla="*/ 827 h 1038"/>
                  <a:gd name="T16" fmla="*/ 38 w 664"/>
                  <a:gd name="T17" fmla="*/ 1003 h 1038"/>
                  <a:gd name="T18" fmla="*/ 121 w 664"/>
                  <a:gd name="T19" fmla="*/ 1036 h 1038"/>
                  <a:gd name="T20" fmla="*/ 159 w 664"/>
                  <a:gd name="T21" fmla="*/ 1030 h 1038"/>
                  <a:gd name="T22" fmla="*/ 219 w 664"/>
                  <a:gd name="T23" fmla="*/ 997 h 1038"/>
                  <a:gd name="T24" fmla="*/ 277 w 664"/>
                  <a:gd name="T25" fmla="*/ 853 h 1038"/>
                  <a:gd name="T26" fmla="*/ 277 w 664"/>
                  <a:gd name="T27" fmla="*/ 852 h 1038"/>
                  <a:gd name="T28" fmla="*/ 158 w 664"/>
                  <a:gd name="T29" fmla="*/ 470 h 1038"/>
                  <a:gd name="T30" fmla="*/ 162 w 664"/>
                  <a:gd name="T31" fmla="*/ 458 h 1038"/>
                  <a:gd name="T32" fmla="*/ 438 w 664"/>
                  <a:gd name="T33" fmla="*/ 275 h 1038"/>
                  <a:gd name="T34" fmla="*/ 454 w 664"/>
                  <a:gd name="T35" fmla="*/ 280 h 1038"/>
                  <a:gd name="T36" fmla="*/ 539 w 664"/>
                  <a:gd name="T37" fmla="*/ 556 h 1038"/>
                  <a:gd name="T38" fmla="*/ 531 w 664"/>
                  <a:gd name="T39" fmla="*/ 569 h 1038"/>
                  <a:gd name="T40" fmla="*/ 453 w 664"/>
                  <a:gd name="T41" fmla="*/ 606 h 1038"/>
                  <a:gd name="T42" fmla="*/ 395 w 664"/>
                  <a:gd name="T43" fmla="*/ 694 h 1038"/>
                  <a:gd name="T44" fmla="*/ 411 w 664"/>
                  <a:gd name="T45" fmla="*/ 782 h 1038"/>
                  <a:gd name="T46" fmla="*/ 495 w 664"/>
                  <a:gd name="T47" fmla="*/ 815 h 1038"/>
                  <a:gd name="T48" fmla="*/ 592 w 664"/>
                  <a:gd name="T49" fmla="*/ 776 h 1038"/>
                  <a:gd name="T50" fmla="*/ 650 w 664"/>
                  <a:gd name="T51" fmla="*/ 631 h 1038"/>
                  <a:gd name="T52" fmla="*/ 650 w 664"/>
                  <a:gd name="T53" fmla="*/ 630 h 1038"/>
                  <a:gd name="T54" fmla="*/ 457 w 664"/>
                  <a:gd name="T55" fmla="*/ 9 h 1038"/>
                  <a:gd name="T56" fmla="*/ 450 w 664"/>
                  <a:gd name="T57" fmla="*/ 1 h 1038"/>
                  <a:gd name="T58" fmla="*/ 416 w 664"/>
                  <a:gd name="T59" fmla="*/ 158 h 1038"/>
                  <a:gd name="T60" fmla="*/ 422 w 664"/>
                  <a:gd name="T61" fmla="*/ 178 h 1038"/>
                  <a:gd name="T62" fmla="*/ 418 w 664"/>
                  <a:gd name="T63" fmla="*/ 190 h 1038"/>
                  <a:gd name="T64" fmla="*/ 142 w 664"/>
                  <a:gd name="T65" fmla="*/ 374 h 1038"/>
                  <a:gd name="T66" fmla="*/ 127 w 664"/>
                  <a:gd name="T67" fmla="*/ 368 h 1038"/>
                  <a:gd name="T68" fmla="*/ 120 w 664"/>
                  <a:gd name="T69" fmla="*/ 348 h 1038"/>
                  <a:gd name="T70" fmla="*/ 124 w 664"/>
                  <a:gd name="T71" fmla="*/ 336 h 1038"/>
                  <a:gd name="T72" fmla="*/ 400 w 664"/>
                  <a:gd name="T73" fmla="*/ 153 h 1038"/>
                  <a:gd name="T74" fmla="*/ 416 w 664"/>
                  <a:gd name="T75" fmla="*/ 15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4" h="1038">
                    <a:moveTo>
                      <a:pt x="450" y="1"/>
                    </a:moveTo>
                    <a:cubicBezTo>
                      <a:pt x="446" y="0"/>
                      <a:pt x="443" y="1"/>
                      <a:pt x="440" y="3"/>
                    </a:cubicBezTo>
                    <a:cubicBezTo>
                      <a:pt x="440" y="3"/>
                      <a:pt x="32" y="273"/>
                      <a:pt x="23" y="279"/>
                    </a:cubicBezTo>
                    <a:cubicBezTo>
                      <a:pt x="21" y="280"/>
                      <a:pt x="19" y="281"/>
                      <a:pt x="18" y="282"/>
                    </a:cubicBezTo>
                    <a:cubicBezTo>
                      <a:pt x="16" y="285"/>
                      <a:pt x="15" y="289"/>
                      <a:pt x="16" y="293"/>
                    </a:cubicBezTo>
                    <a:cubicBezTo>
                      <a:pt x="166" y="777"/>
                      <a:pt x="166" y="777"/>
                      <a:pt x="166" y="777"/>
                    </a:cubicBezTo>
                    <a:cubicBezTo>
                      <a:pt x="168" y="783"/>
                      <a:pt x="164" y="789"/>
                      <a:pt x="158" y="790"/>
                    </a:cubicBezTo>
                    <a:cubicBezTo>
                      <a:pt x="131" y="795"/>
                      <a:pt x="103" y="808"/>
                      <a:pt x="79" y="827"/>
                    </a:cubicBezTo>
                    <a:cubicBezTo>
                      <a:pt x="18" y="877"/>
                      <a:pt x="0" y="956"/>
                      <a:pt x="38" y="1003"/>
                    </a:cubicBezTo>
                    <a:cubicBezTo>
                      <a:pt x="57" y="1026"/>
                      <a:pt x="87" y="1038"/>
                      <a:pt x="121" y="1036"/>
                    </a:cubicBezTo>
                    <a:cubicBezTo>
                      <a:pt x="134" y="1036"/>
                      <a:pt x="146" y="1033"/>
                      <a:pt x="159" y="1030"/>
                    </a:cubicBezTo>
                    <a:cubicBezTo>
                      <a:pt x="180" y="1023"/>
                      <a:pt x="200" y="1012"/>
                      <a:pt x="219" y="997"/>
                    </a:cubicBezTo>
                    <a:cubicBezTo>
                      <a:pt x="267" y="958"/>
                      <a:pt x="290" y="900"/>
                      <a:pt x="277" y="853"/>
                    </a:cubicBezTo>
                    <a:cubicBezTo>
                      <a:pt x="277" y="852"/>
                      <a:pt x="277" y="852"/>
                      <a:pt x="277" y="852"/>
                    </a:cubicBezTo>
                    <a:cubicBezTo>
                      <a:pt x="158" y="470"/>
                      <a:pt x="158" y="470"/>
                      <a:pt x="158" y="470"/>
                    </a:cubicBezTo>
                    <a:cubicBezTo>
                      <a:pt x="157" y="465"/>
                      <a:pt x="158" y="461"/>
                      <a:pt x="162" y="458"/>
                    </a:cubicBezTo>
                    <a:cubicBezTo>
                      <a:pt x="438" y="275"/>
                      <a:pt x="438" y="275"/>
                      <a:pt x="438" y="275"/>
                    </a:cubicBezTo>
                    <a:cubicBezTo>
                      <a:pt x="444" y="271"/>
                      <a:pt x="452" y="274"/>
                      <a:pt x="454" y="280"/>
                    </a:cubicBezTo>
                    <a:cubicBezTo>
                      <a:pt x="539" y="556"/>
                      <a:pt x="539" y="556"/>
                      <a:pt x="539" y="556"/>
                    </a:cubicBezTo>
                    <a:cubicBezTo>
                      <a:pt x="541" y="562"/>
                      <a:pt x="537" y="568"/>
                      <a:pt x="531" y="569"/>
                    </a:cubicBezTo>
                    <a:cubicBezTo>
                      <a:pt x="504" y="574"/>
                      <a:pt x="476" y="587"/>
                      <a:pt x="453" y="606"/>
                    </a:cubicBezTo>
                    <a:cubicBezTo>
                      <a:pt x="424" y="630"/>
                      <a:pt x="403" y="661"/>
                      <a:pt x="395" y="694"/>
                    </a:cubicBezTo>
                    <a:cubicBezTo>
                      <a:pt x="386" y="728"/>
                      <a:pt x="392" y="759"/>
                      <a:pt x="411" y="782"/>
                    </a:cubicBezTo>
                    <a:cubicBezTo>
                      <a:pt x="430" y="805"/>
                      <a:pt x="460" y="817"/>
                      <a:pt x="495" y="815"/>
                    </a:cubicBezTo>
                    <a:cubicBezTo>
                      <a:pt x="528" y="814"/>
                      <a:pt x="563" y="800"/>
                      <a:pt x="592" y="776"/>
                    </a:cubicBezTo>
                    <a:cubicBezTo>
                      <a:pt x="641" y="736"/>
                      <a:pt x="664" y="678"/>
                      <a:pt x="650" y="631"/>
                    </a:cubicBezTo>
                    <a:cubicBezTo>
                      <a:pt x="650" y="630"/>
                      <a:pt x="650" y="630"/>
                      <a:pt x="650" y="630"/>
                    </a:cubicBezTo>
                    <a:cubicBezTo>
                      <a:pt x="457" y="9"/>
                      <a:pt x="457" y="9"/>
                      <a:pt x="457" y="9"/>
                    </a:cubicBezTo>
                    <a:cubicBezTo>
                      <a:pt x="456" y="5"/>
                      <a:pt x="453" y="2"/>
                      <a:pt x="450" y="1"/>
                    </a:cubicBezTo>
                    <a:moveTo>
                      <a:pt x="416" y="158"/>
                    </a:moveTo>
                    <a:cubicBezTo>
                      <a:pt x="422" y="178"/>
                      <a:pt x="422" y="178"/>
                      <a:pt x="422" y="178"/>
                    </a:cubicBezTo>
                    <a:cubicBezTo>
                      <a:pt x="423" y="182"/>
                      <a:pt x="422" y="187"/>
                      <a:pt x="418" y="190"/>
                    </a:cubicBezTo>
                    <a:cubicBezTo>
                      <a:pt x="142" y="374"/>
                      <a:pt x="142" y="374"/>
                      <a:pt x="142" y="374"/>
                    </a:cubicBezTo>
                    <a:cubicBezTo>
                      <a:pt x="136" y="378"/>
                      <a:pt x="129" y="375"/>
                      <a:pt x="127" y="368"/>
                    </a:cubicBezTo>
                    <a:cubicBezTo>
                      <a:pt x="120" y="348"/>
                      <a:pt x="120" y="348"/>
                      <a:pt x="120" y="348"/>
                    </a:cubicBezTo>
                    <a:cubicBezTo>
                      <a:pt x="119" y="343"/>
                      <a:pt x="120" y="338"/>
                      <a:pt x="124" y="336"/>
                    </a:cubicBezTo>
                    <a:cubicBezTo>
                      <a:pt x="400" y="153"/>
                      <a:pt x="400" y="153"/>
                      <a:pt x="400" y="153"/>
                    </a:cubicBezTo>
                    <a:cubicBezTo>
                      <a:pt x="406" y="149"/>
                      <a:pt x="414" y="152"/>
                      <a:pt x="416" y="15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任意多边形: 形状 18">
                <a:extLst>
                  <a:ext uri="{FF2B5EF4-FFF2-40B4-BE49-F238E27FC236}">
                    <a16:creationId xmlns:a16="http://schemas.microsoft.com/office/drawing/2014/main" id="{EE1E01CC-CC1F-4EF1-B368-82168C005654}"/>
                  </a:ext>
                </a:extLst>
              </p:cNvPr>
              <p:cNvSpPr/>
              <p:nvPr/>
            </p:nvSpPr>
            <p:spPr bwMode="auto">
              <a:xfrm>
                <a:off x="4843481" y="7011824"/>
                <a:ext cx="303213" cy="428625"/>
              </a:xfrm>
              <a:custGeom>
                <a:avLst/>
                <a:gdLst>
                  <a:gd name="T0" fmla="*/ 169 w 206"/>
                  <a:gd name="T1" fmla="*/ 0 h 291"/>
                  <a:gd name="T2" fmla="*/ 0 w 206"/>
                  <a:gd name="T3" fmla="*/ 284 h 291"/>
                  <a:gd name="T4" fmla="*/ 40 w 206"/>
                  <a:gd name="T5" fmla="*/ 291 h 291"/>
                  <a:gd name="T6" fmla="*/ 45 w 206"/>
                  <a:gd name="T7" fmla="*/ 291 h 291"/>
                  <a:gd name="T8" fmla="*/ 46 w 206"/>
                  <a:gd name="T9" fmla="*/ 291 h 291"/>
                  <a:gd name="T10" fmla="*/ 46 w 206"/>
                  <a:gd name="T11" fmla="*/ 291 h 291"/>
                  <a:gd name="T12" fmla="*/ 46 w 206"/>
                  <a:gd name="T13" fmla="*/ 291 h 291"/>
                  <a:gd name="T14" fmla="*/ 46 w 206"/>
                  <a:gd name="T15" fmla="*/ 291 h 291"/>
                  <a:gd name="T16" fmla="*/ 84 w 206"/>
                  <a:gd name="T17" fmla="*/ 285 h 291"/>
                  <a:gd name="T18" fmla="*/ 144 w 206"/>
                  <a:gd name="T19" fmla="*/ 252 h 291"/>
                  <a:gd name="T20" fmla="*/ 206 w 206"/>
                  <a:gd name="T21" fmla="*/ 135 h 291"/>
                  <a:gd name="T22" fmla="*/ 202 w 206"/>
                  <a:gd name="T23" fmla="*/ 108 h 291"/>
                  <a:gd name="T24" fmla="*/ 202 w 206"/>
                  <a:gd name="T25" fmla="*/ 107 h 291"/>
                  <a:gd name="T26" fmla="*/ 169 w 206"/>
                  <a:gd name="T2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91">
                    <a:moveTo>
                      <a:pt x="169" y="0"/>
                    </a:moveTo>
                    <a:cubicBezTo>
                      <a:pt x="144" y="166"/>
                      <a:pt x="59" y="247"/>
                      <a:pt x="0" y="284"/>
                    </a:cubicBezTo>
                    <a:cubicBezTo>
                      <a:pt x="12" y="289"/>
                      <a:pt x="26" y="291"/>
                      <a:pt x="40" y="291"/>
                    </a:cubicBezTo>
                    <a:cubicBezTo>
                      <a:pt x="42" y="291"/>
                      <a:pt x="44" y="291"/>
                      <a:pt x="45" y="291"/>
                    </a:cubicBezTo>
                    <a:cubicBezTo>
                      <a:pt x="45" y="291"/>
                      <a:pt x="45" y="291"/>
                      <a:pt x="46" y="291"/>
                    </a:cubicBezTo>
                    <a:cubicBezTo>
                      <a:pt x="46" y="291"/>
                      <a:pt x="46" y="291"/>
                      <a:pt x="46" y="291"/>
                    </a:cubicBezTo>
                    <a:cubicBezTo>
                      <a:pt x="46" y="291"/>
                      <a:pt x="46" y="291"/>
                      <a:pt x="46" y="291"/>
                    </a:cubicBezTo>
                    <a:cubicBezTo>
                      <a:pt x="46" y="291"/>
                      <a:pt x="46" y="291"/>
                      <a:pt x="46" y="291"/>
                    </a:cubicBezTo>
                    <a:cubicBezTo>
                      <a:pt x="59" y="291"/>
                      <a:pt x="71" y="288"/>
                      <a:pt x="84" y="285"/>
                    </a:cubicBezTo>
                    <a:cubicBezTo>
                      <a:pt x="105" y="278"/>
                      <a:pt x="125" y="267"/>
                      <a:pt x="144" y="252"/>
                    </a:cubicBezTo>
                    <a:cubicBezTo>
                      <a:pt x="183" y="220"/>
                      <a:pt x="206" y="176"/>
                      <a:pt x="206" y="135"/>
                    </a:cubicBezTo>
                    <a:cubicBezTo>
                      <a:pt x="206" y="126"/>
                      <a:pt x="204" y="117"/>
                      <a:pt x="202" y="108"/>
                    </a:cubicBezTo>
                    <a:cubicBezTo>
                      <a:pt x="202" y="107"/>
                      <a:pt x="202" y="107"/>
                      <a:pt x="202" y="107"/>
                    </a:cubicBezTo>
                    <a:cubicBezTo>
                      <a:pt x="169" y="0"/>
                      <a:pt x="169" y="0"/>
                      <a:pt x="16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任意多边形: 形状 19">
                <a:extLst>
                  <a:ext uri="{FF2B5EF4-FFF2-40B4-BE49-F238E27FC236}">
                    <a16:creationId xmlns:a16="http://schemas.microsoft.com/office/drawing/2014/main" id="{F3472A75-5911-45DE-B5E1-ED339CAE4363}"/>
                  </a:ext>
                </a:extLst>
              </p:cNvPr>
              <p:cNvSpPr/>
              <p:nvPr/>
            </p:nvSpPr>
            <p:spPr bwMode="auto">
              <a:xfrm>
                <a:off x="5391168" y="6716549"/>
                <a:ext cx="304800" cy="400050"/>
              </a:xfrm>
              <a:custGeom>
                <a:avLst/>
                <a:gdLst>
                  <a:gd name="T0" fmla="*/ 176 w 207"/>
                  <a:gd name="T1" fmla="*/ 0 h 271"/>
                  <a:gd name="T2" fmla="*/ 0 w 207"/>
                  <a:gd name="T3" fmla="*/ 263 h 271"/>
                  <a:gd name="T4" fmla="*/ 41 w 207"/>
                  <a:gd name="T5" fmla="*/ 271 h 271"/>
                  <a:gd name="T6" fmla="*/ 48 w 207"/>
                  <a:gd name="T7" fmla="*/ 270 h 271"/>
                  <a:gd name="T8" fmla="*/ 145 w 207"/>
                  <a:gd name="T9" fmla="*/ 231 h 271"/>
                  <a:gd name="T10" fmla="*/ 207 w 207"/>
                  <a:gd name="T11" fmla="*/ 114 h 271"/>
                  <a:gd name="T12" fmla="*/ 207 w 207"/>
                  <a:gd name="T13" fmla="*/ 112 h 271"/>
                  <a:gd name="T14" fmla="*/ 203 w 207"/>
                  <a:gd name="T15" fmla="*/ 86 h 271"/>
                  <a:gd name="T16" fmla="*/ 203 w 207"/>
                  <a:gd name="T17" fmla="*/ 85 h 271"/>
                  <a:gd name="T18" fmla="*/ 180 w 207"/>
                  <a:gd name="T19" fmla="*/ 13 h 271"/>
                  <a:gd name="T20" fmla="*/ 178 w 207"/>
                  <a:gd name="T21" fmla="*/ 5 h 271"/>
                  <a:gd name="T22" fmla="*/ 176 w 207"/>
                  <a:gd name="T2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1">
                    <a:moveTo>
                      <a:pt x="176" y="0"/>
                    </a:moveTo>
                    <a:cubicBezTo>
                      <a:pt x="144" y="159"/>
                      <a:pt x="54" y="232"/>
                      <a:pt x="0" y="263"/>
                    </a:cubicBezTo>
                    <a:cubicBezTo>
                      <a:pt x="12" y="268"/>
                      <a:pt x="26" y="271"/>
                      <a:pt x="41" y="271"/>
                    </a:cubicBezTo>
                    <a:cubicBezTo>
                      <a:pt x="44" y="271"/>
                      <a:pt x="46" y="271"/>
                      <a:pt x="48" y="270"/>
                    </a:cubicBezTo>
                    <a:cubicBezTo>
                      <a:pt x="81" y="269"/>
                      <a:pt x="116" y="255"/>
                      <a:pt x="145" y="231"/>
                    </a:cubicBezTo>
                    <a:cubicBezTo>
                      <a:pt x="184" y="199"/>
                      <a:pt x="207" y="155"/>
                      <a:pt x="207" y="114"/>
                    </a:cubicBezTo>
                    <a:cubicBezTo>
                      <a:pt x="207" y="114"/>
                      <a:pt x="207" y="113"/>
                      <a:pt x="207" y="112"/>
                    </a:cubicBezTo>
                    <a:cubicBezTo>
                      <a:pt x="207" y="103"/>
                      <a:pt x="205" y="94"/>
                      <a:pt x="203" y="86"/>
                    </a:cubicBezTo>
                    <a:cubicBezTo>
                      <a:pt x="203" y="85"/>
                      <a:pt x="203" y="85"/>
                      <a:pt x="203" y="85"/>
                    </a:cubicBezTo>
                    <a:cubicBezTo>
                      <a:pt x="180" y="13"/>
                      <a:pt x="180" y="13"/>
                      <a:pt x="180" y="13"/>
                    </a:cubicBezTo>
                    <a:cubicBezTo>
                      <a:pt x="178" y="5"/>
                      <a:pt x="178" y="5"/>
                      <a:pt x="178" y="5"/>
                    </a:cubicBezTo>
                    <a:cubicBezTo>
                      <a:pt x="176" y="0"/>
                      <a:pt x="176" y="0"/>
                      <a:pt x="17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5" name="组合 14">
              <a:extLst>
                <a:ext uri="{FF2B5EF4-FFF2-40B4-BE49-F238E27FC236}">
                  <a16:creationId xmlns:a16="http://schemas.microsoft.com/office/drawing/2014/main" id="{401348A8-0569-4EF0-BDCE-178318AFD207}"/>
                </a:ext>
              </a:extLst>
            </p:cNvPr>
            <p:cNvGrpSpPr/>
            <p:nvPr/>
          </p:nvGrpSpPr>
          <p:grpSpPr>
            <a:xfrm rot="21095048">
              <a:off x="10570804" y="1772858"/>
              <a:ext cx="275123" cy="616655"/>
              <a:chOff x="7258068" y="6646699"/>
              <a:chExt cx="460375" cy="1031875"/>
            </a:xfrm>
          </p:grpSpPr>
          <p:sp>
            <p:nvSpPr>
              <p:cNvPr id="16" name="任意多边形: 形状 15">
                <a:extLst>
                  <a:ext uri="{FF2B5EF4-FFF2-40B4-BE49-F238E27FC236}">
                    <a16:creationId xmlns:a16="http://schemas.microsoft.com/office/drawing/2014/main" id="{2F122002-F623-40C3-AAA1-EA7392BEE1AB}"/>
                  </a:ext>
                </a:extLst>
              </p:cNvPr>
              <p:cNvSpPr/>
              <p:nvPr/>
            </p:nvSpPr>
            <p:spPr bwMode="auto">
              <a:xfrm>
                <a:off x="7258068" y="6646699"/>
                <a:ext cx="460375" cy="1031875"/>
              </a:xfrm>
              <a:custGeom>
                <a:avLst/>
                <a:gdLst>
                  <a:gd name="T0" fmla="*/ 303 w 313"/>
                  <a:gd name="T1" fmla="*/ 5 h 701"/>
                  <a:gd name="T2" fmla="*/ 246 w 313"/>
                  <a:gd name="T3" fmla="*/ 0 h 701"/>
                  <a:gd name="T4" fmla="*/ 235 w 313"/>
                  <a:gd name="T5" fmla="*/ 10 h 701"/>
                  <a:gd name="T6" fmla="*/ 198 w 313"/>
                  <a:gd name="T7" fmla="*/ 479 h 701"/>
                  <a:gd name="T8" fmla="*/ 183 w 313"/>
                  <a:gd name="T9" fmla="*/ 490 h 701"/>
                  <a:gd name="T10" fmla="*/ 105 w 313"/>
                  <a:gd name="T11" fmla="*/ 496 h 701"/>
                  <a:gd name="T12" fmla="*/ 25 w 313"/>
                  <a:gd name="T13" fmla="*/ 552 h 701"/>
                  <a:gd name="T14" fmla="*/ 8 w 313"/>
                  <a:gd name="T15" fmla="*/ 635 h 701"/>
                  <a:gd name="T16" fmla="*/ 104 w 313"/>
                  <a:gd name="T17" fmla="*/ 700 h 701"/>
                  <a:gd name="T18" fmla="*/ 168 w 313"/>
                  <a:gd name="T19" fmla="*/ 692 h 701"/>
                  <a:gd name="T20" fmla="*/ 268 w 313"/>
                  <a:gd name="T21" fmla="*/ 587 h 701"/>
                  <a:gd name="T22" fmla="*/ 268 w 313"/>
                  <a:gd name="T23" fmla="*/ 586 h 701"/>
                  <a:gd name="T24" fmla="*/ 313 w 313"/>
                  <a:gd name="T25" fmla="*/ 16 h 701"/>
                  <a:gd name="T26" fmla="*/ 303 w 313"/>
                  <a:gd name="T27"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701">
                    <a:moveTo>
                      <a:pt x="303" y="5"/>
                    </a:moveTo>
                    <a:cubicBezTo>
                      <a:pt x="246" y="0"/>
                      <a:pt x="246" y="0"/>
                      <a:pt x="246" y="0"/>
                    </a:cubicBezTo>
                    <a:cubicBezTo>
                      <a:pt x="240" y="0"/>
                      <a:pt x="235" y="4"/>
                      <a:pt x="235" y="10"/>
                    </a:cubicBezTo>
                    <a:cubicBezTo>
                      <a:pt x="198" y="479"/>
                      <a:pt x="198" y="479"/>
                      <a:pt x="198" y="479"/>
                    </a:cubicBezTo>
                    <a:cubicBezTo>
                      <a:pt x="198" y="486"/>
                      <a:pt x="191" y="492"/>
                      <a:pt x="183" y="490"/>
                    </a:cubicBezTo>
                    <a:cubicBezTo>
                      <a:pt x="159" y="486"/>
                      <a:pt x="131" y="488"/>
                      <a:pt x="105" y="496"/>
                    </a:cubicBezTo>
                    <a:cubicBezTo>
                      <a:pt x="72" y="507"/>
                      <a:pt x="43" y="527"/>
                      <a:pt x="25" y="552"/>
                    </a:cubicBezTo>
                    <a:cubicBezTo>
                      <a:pt x="6" y="579"/>
                      <a:pt x="0" y="608"/>
                      <a:pt x="8" y="635"/>
                    </a:cubicBezTo>
                    <a:cubicBezTo>
                      <a:pt x="20" y="672"/>
                      <a:pt x="59" y="696"/>
                      <a:pt x="104" y="700"/>
                    </a:cubicBezTo>
                    <a:cubicBezTo>
                      <a:pt x="125" y="701"/>
                      <a:pt x="146" y="699"/>
                      <a:pt x="168" y="692"/>
                    </a:cubicBezTo>
                    <a:cubicBezTo>
                      <a:pt x="223" y="674"/>
                      <a:pt x="263" y="632"/>
                      <a:pt x="268" y="587"/>
                    </a:cubicBezTo>
                    <a:cubicBezTo>
                      <a:pt x="268" y="586"/>
                      <a:pt x="268" y="586"/>
                      <a:pt x="268" y="586"/>
                    </a:cubicBezTo>
                    <a:cubicBezTo>
                      <a:pt x="313" y="16"/>
                      <a:pt x="313" y="16"/>
                      <a:pt x="313" y="16"/>
                    </a:cubicBezTo>
                    <a:cubicBezTo>
                      <a:pt x="313" y="10"/>
                      <a:pt x="309" y="5"/>
                      <a:pt x="303" y="5"/>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任意多边形: 形状 16">
                <a:extLst>
                  <a:ext uri="{FF2B5EF4-FFF2-40B4-BE49-F238E27FC236}">
                    <a16:creationId xmlns:a16="http://schemas.microsoft.com/office/drawing/2014/main" id="{AE7D3E59-9624-4053-8A7A-C4476CDAA99F}"/>
                  </a:ext>
                </a:extLst>
              </p:cNvPr>
              <p:cNvSpPr/>
              <p:nvPr/>
            </p:nvSpPr>
            <p:spPr bwMode="auto">
              <a:xfrm>
                <a:off x="7310456" y="7407112"/>
                <a:ext cx="350838" cy="269875"/>
              </a:xfrm>
              <a:custGeom>
                <a:avLst/>
                <a:gdLst>
                  <a:gd name="T0" fmla="*/ 238 w 238"/>
                  <a:gd name="T1" fmla="*/ 0 h 183"/>
                  <a:gd name="T2" fmla="*/ 0 w 238"/>
                  <a:gd name="T3" fmla="*/ 157 h 183"/>
                  <a:gd name="T4" fmla="*/ 66 w 238"/>
                  <a:gd name="T5" fmla="*/ 182 h 183"/>
                  <a:gd name="T6" fmla="*/ 66 w 238"/>
                  <a:gd name="T7" fmla="*/ 182 h 183"/>
                  <a:gd name="T8" fmla="*/ 66 w 238"/>
                  <a:gd name="T9" fmla="*/ 182 h 183"/>
                  <a:gd name="T10" fmla="*/ 66 w 238"/>
                  <a:gd name="T11" fmla="*/ 182 h 183"/>
                  <a:gd name="T12" fmla="*/ 67 w 238"/>
                  <a:gd name="T13" fmla="*/ 182 h 183"/>
                  <a:gd name="T14" fmla="*/ 67 w 238"/>
                  <a:gd name="T15" fmla="*/ 182 h 183"/>
                  <a:gd name="T16" fmla="*/ 67 w 238"/>
                  <a:gd name="T17" fmla="*/ 182 h 183"/>
                  <a:gd name="T18" fmla="*/ 67 w 238"/>
                  <a:gd name="T19" fmla="*/ 182 h 183"/>
                  <a:gd name="T20" fmla="*/ 67 w 238"/>
                  <a:gd name="T21" fmla="*/ 182 h 183"/>
                  <a:gd name="T22" fmla="*/ 67 w 238"/>
                  <a:gd name="T23" fmla="*/ 182 h 183"/>
                  <a:gd name="T24" fmla="*/ 67 w 238"/>
                  <a:gd name="T25" fmla="*/ 182 h 183"/>
                  <a:gd name="T26" fmla="*/ 68 w 238"/>
                  <a:gd name="T27" fmla="*/ 183 h 183"/>
                  <a:gd name="T28" fmla="*/ 68 w 238"/>
                  <a:gd name="T29" fmla="*/ 183 h 183"/>
                  <a:gd name="T30" fmla="*/ 68 w 238"/>
                  <a:gd name="T31" fmla="*/ 183 h 183"/>
                  <a:gd name="T32" fmla="*/ 68 w 238"/>
                  <a:gd name="T33" fmla="*/ 183 h 183"/>
                  <a:gd name="T34" fmla="*/ 68 w 238"/>
                  <a:gd name="T35" fmla="*/ 183 h 183"/>
                  <a:gd name="T36" fmla="*/ 68 w 238"/>
                  <a:gd name="T37" fmla="*/ 183 h 183"/>
                  <a:gd name="T38" fmla="*/ 80 w 238"/>
                  <a:gd name="T39" fmla="*/ 183 h 183"/>
                  <a:gd name="T40" fmla="*/ 132 w 238"/>
                  <a:gd name="T41" fmla="*/ 175 h 183"/>
                  <a:gd name="T42" fmla="*/ 232 w 238"/>
                  <a:gd name="T43" fmla="*/ 70 h 183"/>
                  <a:gd name="T44" fmla="*/ 232 w 238"/>
                  <a:gd name="T45" fmla="*/ 69 h 183"/>
                  <a:gd name="T46" fmla="*/ 238 w 238"/>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83">
                    <a:moveTo>
                      <a:pt x="238" y="0"/>
                    </a:moveTo>
                    <a:cubicBezTo>
                      <a:pt x="156" y="118"/>
                      <a:pt x="57" y="150"/>
                      <a:pt x="0" y="157"/>
                    </a:cubicBezTo>
                    <a:cubicBezTo>
                      <a:pt x="17" y="171"/>
                      <a:pt x="40" y="180"/>
                      <a:pt x="66" y="182"/>
                    </a:cubicBezTo>
                    <a:cubicBezTo>
                      <a:pt x="66" y="182"/>
                      <a:pt x="66" y="182"/>
                      <a:pt x="66" y="182"/>
                    </a:cubicBezTo>
                    <a:cubicBezTo>
                      <a:pt x="66" y="182"/>
                      <a:pt x="66" y="182"/>
                      <a:pt x="66" y="182"/>
                    </a:cubicBezTo>
                    <a:cubicBezTo>
                      <a:pt x="66" y="182"/>
                      <a:pt x="66" y="182"/>
                      <a:pt x="66" y="182"/>
                    </a:cubicBezTo>
                    <a:cubicBezTo>
                      <a:pt x="66" y="182"/>
                      <a:pt x="66"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72" y="183"/>
                      <a:pt x="76" y="183"/>
                      <a:pt x="80" y="183"/>
                    </a:cubicBezTo>
                    <a:cubicBezTo>
                      <a:pt x="97" y="183"/>
                      <a:pt x="115" y="180"/>
                      <a:pt x="132" y="175"/>
                    </a:cubicBezTo>
                    <a:cubicBezTo>
                      <a:pt x="187" y="157"/>
                      <a:pt x="227" y="115"/>
                      <a:pt x="232" y="70"/>
                    </a:cubicBezTo>
                    <a:cubicBezTo>
                      <a:pt x="232" y="69"/>
                      <a:pt x="232" y="69"/>
                      <a:pt x="232" y="69"/>
                    </a:cubicBezTo>
                    <a:cubicBezTo>
                      <a:pt x="238" y="0"/>
                      <a:pt x="238" y="0"/>
                      <a:pt x="23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9801" name="副标题 9800"/>
          <p:cNvSpPr>
            <a:spLocks noGrp="1"/>
          </p:cNvSpPr>
          <p:nvPr userDrawn="1">
            <p:ph type="subTitle" idx="1" hasCustomPrompt="1"/>
          </p:nvPr>
        </p:nvSpPr>
        <p:spPr>
          <a:xfrm>
            <a:off x="673100" y="3587890"/>
            <a:ext cx="3480918" cy="395454"/>
          </a:xfrm>
          <a:prstGeom prst="roundRect">
            <a:avLst>
              <a:gd name="adj" fmla="val 34330"/>
            </a:avLst>
          </a:prstGeom>
          <a:solidFill>
            <a:schemeClr val="accent4"/>
          </a:solidFill>
        </p:spPr>
        <p:txBody>
          <a:bodyPr anchor="ctr">
            <a:normAutofit/>
          </a:bodyPr>
          <a:lstStyle>
            <a:lvl1pPr marL="0" indent="0" algn="l">
              <a:buNone/>
              <a:defRPr sz="16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9801"/>
          <p:cNvSpPr>
            <a:spLocks noGrp="1"/>
          </p:cNvSpPr>
          <p:nvPr userDrawn="1">
            <p:ph type="ctrTitle" hasCustomPrompt="1"/>
          </p:nvPr>
        </p:nvSpPr>
        <p:spPr>
          <a:xfrm>
            <a:off x="673099" y="1650842"/>
            <a:ext cx="5893069" cy="1848148"/>
          </a:xfrm>
        </p:spPr>
        <p:txBody>
          <a:bodyPr anchor="b">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673099" y="5356817"/>
            <a:ext cx="5893069"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2"/>
          <p:cNvSpPr>
            <a:spLocks noGrp="1"/>
          </p:cNvSpPr>
          <p:nvPr userDrawn="1">
            <p:ph type="body" sz="quarter" idx="11" hasCustomPrompt="1"/>
          </p:nvPr>
        </p:nvSpPr>
        <p:spPr>
          <a:xfrm>
            <a:off x="673099" y="5653088"/>
            <a:ext cx="5893069"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9486418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9"/>
          <p:cNvSpPr>
            <a:spLocks noGrp="1"/>
          </p:cNvSpPr>
          <p:nvPr userDrawn="1">
            <p:ph type="title"/>
          </p:nvPr>
        </p:nvSpPr>
        <p:spPr>
          <a:xfrm>
            <a:off x="5933497" y="2933741"/>
            <a:ext cx="4493202"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934613" y="3829091"/>
            <a:ext cx="4493202"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2" name="组合 1">
            <a:extLst>
              <a:ext uri="{FF2B5EF4-FFF2-40B4-BE49-F238E27FC236}">
                <a16:creationId xmlns:a16="http://schemas.microsoft.com/office/drawing/2014/main" id="{F3441AE3-E124-447A-9801-598EFC33FB73}"/>
              </a:ext>
            </a:extLst>
          </p:cNvPr>
          <p:cNvGrpSpPr/>
          <p:nvPr userDrawn="1"/>
        </p:nvGrpSpPr>
        <p:grpSpPr>
          <a:xfrm flipV="1">
            <a:off x="1971716" y="2331177"/>
            <a:ext cx="3689870" cy="2995828"/>
            <a:chOff x="796060" y="1896470"/>
            <a:chExt cx="4109768" cy="3336746"/>
          </a:xfrm>
        </p:grpSpPr>
        <p:sp>
          <p:nvSpPr>
            <p:cNvPr id="4" name="任意多边形: 形状 3">
              <a:extLst>
                <a:ext uri="{FF2B5EF4-FFF2-40B4-BE49-F238E27FC236}">
                  <a16:creationId xmlns:a16="http://schemas.microsoft.com/office/drawing/2014/main" id="{8F18D079-72DA-4CC4-9878-0DC68ED7C320}"/>
                </a:ext>
              </a:extLst>
            </p:cNvPr>
            <p:cNvSpPr/>
            <p:nvPr userDrawn="1"/>
          </p:nvSpPr>
          <p:spPr bwMode="auto">
            <a:xfrm>
              <a:off x="796060" y="1896470"/>
              <a:ext cx="4109768" cy="3336746"/>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bg1">
                <a:lumMod val="95000"/>
              </a:schemeClr>
            </a:solidFill>
            <a:ln>
              <a:noFill/>
            </a:ln>
            <a:effectLst>
              <a:outerShdw blurRad="381000" dist="38100" dir="18900000" algn="bl" rotWithShape="0">
                <a:prstClr val="black">
                  <a:alpha val="16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43" name="任意多边形: 形状 42">
              <a:extLst>
                <a:ext uri="{FF2B5EF4-FFF2-40B4-BE49-F238E27FC236}">
                  <a16:creationId xmlns:a16="http://schemas.microsoft.com/office/drawing/2014/main" id="{4A9D7E18-2AE0-48C2-A902-1C39F5AB7C91}"/>
                </a:ext>
              </a:extLst>
            </p:cNvPr>
            <p:cNvSpPr/>
            <p:nvPr userDrawn="1"/>
          </p:nvSpPr>
          <p:spPr bwMode="auto">
            <a:xfrm>
              <a:off x="954115" y="2326626"/>
              <a:ext cx="3295658" cy="2675765"/>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a:p>
          </p:txBody>
        </p:sp>
        <p:sp>
          <p:nvSpPr>
            <p:cNvPr id="44" name="任意多边形: 形状 43">
              <a:extLst>
                <a:ext uri="{FF2B5EF4-FFF2-40B4-BE49-F238E27FC236}">
                  <a16:creationId xmlns:a16="http://schemas.microsoft.com/office/drawing/2014/main" id="{6C01D7AC-2B56-4C21-BAB5-C32504564593}"/>
                </a:ext>
              </a:extLst>
            </p:cNvPr>
            <p:cNvSpPr/>
            <p:nvPr userDrawn="1"/>
          </p:nvSpPr>
          <p:spPr bwMode="auto">
            <a:xfrm>
              <a:off x="1019688" y="2575572"/>
              <a:ext cx="2681332" cy="2176990"/>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accent2"/>
            </a:solidFill>
            <a:ln>
              <a:noFill/>
            </a:ln>
            <a:effectLst>
              <a:innerShdw blurRad="444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45" name="任意多边形: 形状 44">
              <a:extLst>
                <a:ext uri="{FF2B5EF4-FFF2-40B4-BE49-F238E27FC236}">
                  <a16:creationId xmlns:a16="http://schemas.microsoft.com/office/drawing/2014/main" id="{54FE63B5-8530-4203-9704-EC0F3D9B2FB7}"/>
                </a:ext>
              </a:extLst>
            </p:cNvPr>
            <p:cNvSpPr/>
            <p:nvPr userDrawn="1"/>
          </p:nvSpPr>
          <p:spPr bwMode="auto">
            <a:xfrm>
              <a:off x="1335117" y="3037563"/>
              <a:ext cx="1816873" cy="1475130"/>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accent1"/>
            </a:solidFill>
            <a:ln>
              <a:noFill/>
            </a:ln>
            <a:effectLst>
              <a:innerShdw blurRad="292100">
                <a:schemeClr val="tx1">
                  <a:lumMod val="95000"/>
                  <a:lumOff val="5000"/>
                  <a:alpha val="52000"/>
                </a:scheme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grpSp>
      <p:grpSp>
        <p:nvGrpSpPr>
          <p:cNvPr id="3" name="组合 2">
            <a:extLst>
              <a:ext uri="{FF2B5EF4-FFF2-40B4-BE49-F238E27FC236}">
                <a16:creationId xmlns:a16="http://schemas.microsoft.com/office/drawing/2014/main" id="{B3F8BADE-796E-4E86-BB31-2A0015A8C1B3}"/>
              </a:ext>
            </a:extLst>
          </p:cNvPr>
          <p:cNvGrpSpPr/>
          <p:nvPr userDrawn="1"/>
        </p:nvGrpSpPr>
        <p:grpSpPr>
          <a:xfrm>
            <a:off x="2913906" y="1651735"/>
            <a:ext cx="1631242" cy="2450075"/>
            <a:chOff x="2265348" y="736289"/>
            <a:chExt cx="2411782" cy="3622422"/>
          </a:xfrm>
        </p:grpSpPr>
        <p:grpSp>
          <p:nvGrpSpPr>
            <p:cNvPr id="46" name="组合 45">
              <a:extLst>
                <a:ext uri="{FF2B5EF4-FFF2-40B4-BE49-F238E27FC236}">
                  <a16:creationId xmlns:a16="http://schemas.microsoft.com/office/drawing/2014/main" id="{3B26749C-81AB-4A4D-90A5-F3CA43E9E228}"/>
                </a:ext>
              </a:extLst>
            </p:cNvPr>
            <p:cNvGrpSpPr/>
            <p:nvPr userDrawn="1"/>
          </p:nvGrpSpPr>
          <p:grpSpPr>
            <a:xfrm>
              <a:off x="2265348" y="2193537"/>
              <a:ext cx="1296009" cy="2165174"/>
              <a:chOff x="5016672" y="7030749"/>
              <a:chExt cx="2260600" cy="3776663"/>
            </a:xfrm>
          </p:grpSpPr>
          <p:sp>
            <p:nvSpPr>
              <p:cNvPr id="47" name="任意多边形: 形状 46">
                <a:extLst>
                  <a:ext uri="{FF2B5EF4-FFF2-40B4-BE49-F238E27FC236}">
                    <a16:creationId xmlns:a16="http://schemas.microsoft.com/office/drawing/2014/main" id="{362EC19E-97D8-4632-AA8B-3AC9CFAE3015}"/>
                  </a:ext>
                </a:extLst>
              </p:cNvPr>
              <p:cNvSpPr/>
              <p:nvPr/>
            </p:nvSpPr>
            <p:spPr bwMode="auto">
              <a:xfrm>
                <a:off x="6213647" y="7718137"/>
                <a:ext cx="328613" cy="368300"/>
              </a:xfrm>
              <a:custGeom>
                <a:avLst/>
                <a:gdLst>
                  <a:gd name="T0" fmla="*/ 28 w 196"/>
                  <a:gd name="T1" fmla="*/ 0 h 220"/>
                  <a:gd name="T2" fmla="*/ 0 w 196"/>
                  <a:gd name="T3" fmla="*/ 168 h 220"/>
                  <a:gd name="T4" fmla="*/ 148 w 196"/>
                  <a:gd name="T5" fmla="*/ 208 h 220"/>
                  <a:gd name="T6" fmla="*/ 196 w 196"/>
                  <a:gd name="T7" fmla="*/ 160 h 220"/>
                  <a:gd name="T8" fmla="*/ 168 w 196"/>
                  <a:gd name="T9" fmla="*/ 148 h 220"/>
                  <a:gd name="T10" fmla="*/ 156 w 196"/>
                  <a:gd name="T11" fmla="*/ 20 h 220"/>
                  <a:gd name="T12" fmla="*/ 28 w 196"/>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196" h="220">
                    <a:moveTo>
                      <a:pt x="28" y="0"/>
                    </a:moveTo>
                    <a:cubicBezTo>
                      <a:pt x="28" y="0"/>
                      <a:pt x="84" y="136"/>
                      <a:pt x="0" y="168"/>
                    </a:cubicBezTo>
                    <a:cubicBezTo>
                      <a:pt x="0" y="168"/>
                      <a:pt x="120" y="220"/>
                      <a:pt x="148" y="208"/>
                    </a:cubicBezTo>
                    <a:cubicBezTo>
                      <a:pt x="176" y="196"/>
                      <a:pt x="196" y="168"/>
                      <a:pt x="196" y="160"/>
                    </a:cubicBezTo>
                    <a:cubicBezTo>
                      <a:pt x="196" y="152"/>
                      <a:pt x="168" y="148"/>
                      <a:pt x="168" y="148"/>
                    </a:cubicBezTo>
                    <a:cubicBezTo>
                      <a:pt x="168" y="148"/>
                      <a:pt x="116" y="152"/>
                      <a:pt x="156" y="20"/>
                    </a:cubicBezTo>
                    <a:lnTo>
                      <a:pt x="28"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椭圆 47">
                <a:extLst>
                  <a:ext uri="{FF2B5EF4-FFF2-40B4-BE49-F238E27FC236}">
                    <a16:creationId xmlns:a16="http://schemas.microsoft.com/office/drawing/2014/main" id="{DB35D3B4-36BE-49F3-A0CD-EAB3D9D47EDC}"/>
                  </a:ext>
                </a:extLst>
              </p:cNvPr>
              <p:cNvSpPr/>
              <p:nvPr/>
            </p:nvSpPr>
            <p:spPr bwMode="auto">
              <a:xfrm>
                <a:off x="6200947" y="7503824"/>
                <a:ext cx="333375" cy="3349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椭圆 48">
                <a:extLst>
                  <a:ext uri="{FF2B5EF4-FFF2-40B4-BE49-F238E27FC236}">
                    <a16:creationId xmlns:a16="http://schemas.microsoft.com/office/drawing/2014/main" id="{BCB4ED4B-6153-4470-801E-81F8FCC2EA4E}"/>
                  </a:ext>
                </a:extLst>
              </p:cNvPr>
              <p:cNvSpPr/>
              <p:nvPr/>
            </p:nvSpPr>
            <p:spPr bwMode="auto">
              <a:xfrm>
                <a:off x="6110460" y="7427624"/>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椭圆 49">
                <a:extLst>
                  <a:ext uri="{FF2B5EF4-FFF2-40B4-BE49-F238E27FC236}">
                    <a16:creationId xmlns:a16="http://schemas.microsoft.com/office/drawing/2014/main" id="{1D7224D2-6E44-44E5-856D-BEA8B3A0AD92}"/>
                  </a:ext>
                </a:extLst>
              </p:cNvPr>
              <p:cNvSpPr/>
              <p:nvPr/>
            </p:nvSpPr>
            <p:spPr bwMode="auto">
              <a:xfrm>
                <a:off x="6004097" y="7360949"/>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51" name="椭圆 50">
                <a:extLst>
                  <a:ext uri="{FF2B5EF4-FFF2-40B4-BE49-F238E27FC236}">
                    <a16:creationId xmlns:a16="http://schemas.microsoft.com/office/drawing/2014/main" id="{EB402121-5EB6-4D9E-8569-F5C165D35D95}"/>
                  </a:ext>
                </a:extLst>
              </p:cNvPr>
              <p:cNvSpPr/>
              <p:nvPr/>
            </p:nvSpPr>
            <p:spPr bwMode="auto">
              <a:xfrm>
                <a:off x="5929485" y="7313324"/>
                <a:ext cx="147638" cy="207963"/>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任意多边形: 形状 51">
                <a:extLst>
                  <a:ext uri="{FF2B5EF4-FFF2-40B4-BE49-F238E27FC236}">
                    <a16:creationId xmlns:a16="http://schemas.microsoft.com/office/drawing/2014/main" id="{84990A92-2218-4D26-B3E6-C638BC755AA3}"/>
                  </a:ext>
                </a:extLst>
              </p:cNvPr>
              <p:cNvSpPr/>
              <p:nvPr/>
            </p:nvSpPr>
            <p:spPr bwMode="auto">
              <a:xfrm>
                <a:off x="6534322" y="7030749"/>
                <a:ext cx="742950" cy="1068388"/>
              </a:xfrm>
              <a:custGeom>
                <a:avLst/>
                <a:gdLst>
                  <a:gd name="T0" fmla="*/ 0 w 444"/>
                  <a:gd name="T1" fmla="*/ 556 h 640"/>
                  <a:gd name="T2" fmla="*/ 112 w 444"/>
                  <a:gd name="T3" fmla="*/ 484 h 640"/>
                  <a:gd name="T4" fmla="*/ 372 w 444"/>
                  <a:gd name="T5" fmla="*/ 172 h 640"/>
                  <a:gd name="T6" fmla="*/ 404 w 444"/>
                  <a:gd name="T7" fmla="*/ 52 h 640"/>
                  <a:gd name="T8" fmla="*/ 412 w 444"/>
                  <a:gd name="T9" fmla="*/ 208 h 640"/>
                  <a:gd name="T10" fmla="*/ 309 w 444"/>
                  <a:gd name="T11" fmla="*/ 386 h 640"/>
                  <a:gd name="T12" fmla="*/ 237 w 444"/>
                  <a:gd name="T13" fmla="*/ 476 h 640"/>
                  <a:gd name="T14" fmla="*/ 48 w 444"/>
                  <a:gd name="T15" fmla="*/ 640 h 640"/>
                  <a:gd name="T16" fmla="*/ 0 w 444"/>
                  <a:gd name="T17" fmla="*/ 55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640">
                    <a:moveTo>
                      <a:pt x="0" y="556"/>
                    </a:moveTo>
                    <a:cubicBezTo>
                      <a:pt x="0" y="556"/>
                      <a:pt x="24" y="508"/>
                      <a:pt x="112" y="484"/>
                    </a:cubicBezTo>
                    <a:cubicBezTo>
                      <a:pt x="200" y="460"/>
                      <a:pt x="372" y="172"/>
                      <a:pt x="372" y="172"/>
                    </a:cubicBezTo>
                    <a:cubicBezTo>
                      <a:pt x="372" y="172"/>
                      <a:pt x="364" y="0"/>
                      <a:pt x="404" y="52"/>
                    </a:cubicBezTo>
                    <a:cubicBezTo>
                      <a:pt x="444" y="104"/>
                      <a:pt x="412" y="208"/>
                      <a:pt x="412" y="208"/>
                    </a:cubicBezTo>
                    <a:cubicBezTo>
                      <a:pt x="309" y="386"/>
                      <a:pt x="309" y="386"/>
                      <a:pt x="309" y="386"/>
                    </a:cubicBezTo>
                    <a:cubicBezTo>
                      <a:pt x="290" y="419"/>
                      <a:pt x="266" y="450"/>
                      <a:pt x="237" y="476"/>
                    </a:cubicBezTo>
                    <a:cubicBezTo>
                      <a:pt x="174" y="535"/>
                      <a:pt x="60" y="640"/>
                      <a:pt x="48" y="640"/>
                    </a:cubicBezTo>
                    <a:cubicBezTo>
                      <a:pt x="32" y="640"/>
                      <a:pt x="0" y="556"/>
                      <a:pt x="0" y="556"/>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任意多边形: 形状 52">
                <a:extLst>
                  <a:ext uri="{FF2B5EF4-FFF2-40B4-BE49-F238E27FC236}">
                    <a16:creationId xmlns:a16="http://schemas.microsoft.com/office/drawing/2014/main" id="{2419FE50-4899-45A4-8244-79A7A7CBF032}"/>
                  </a:ext>
                </a:extLst>
              </p:cNvPr>
              <p:cNvSpPr/>
              <p:nvPr/>
            </p:nvSpPr>
            <p:spPr bwMode="auto">
              <a:xfrm>
                <a:off x="6280322" y="9100849"/>
                <a:ext cx="301625" cy="1482725"/>
              </a:xfrm>
              <a:custGeom>
                <a:avLst/>
                <a:gdLst>
                  <a:gd name="T0" fmla="*/ 12 w 180"/>
                  <a:gd name="T1" fmla="*/ 0 h 888"/>
                  <a:gd name="T2" fmla="*/ 32 w 180"/>
                  <a:gd name="T3" fmla="*/ 372 h 888"/>
                  <a:gd name="T4" fmla="*/ 40 w 180"/>
                  <a:gd name="T5" fmla="*/ 656 h 888"/>
                  <a:gd name="T6" fmla="*/ 32 w 180"/>
                  <a:gd name="T7" fmla="*/ 832 h 888"/>
                  <a:gd name="T8" fmla="*/ 160 w 180"/>
                  <a:gd name="T9" fmla="*/ 888 h 888"/>
                  <a:gd name="T10" fmla="*/ 124 w 180"/>
                  <a:gd name="T11" fmla="*/ 612 h 888"/>
                  <a:gd name="T12" fmla="*/ 152 w 180"/>
                  <a:gd name="T13" fmla="*/ 344 h 888"/>
                  <a:gd name="T14" fmla="*/ 180 w 180"/>
                  <a:gd name="T15" fmla="*/ 24 h 888"/>
                  <a:gd name="T16" fmla="*/ 12 w 180"/>
                  <a:gd name="T1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888">
                    <a:moveTo>
                      <a:pt x="12" y="0"/>
                    </a:moveTo>
                    <a:cubicBezTo>
                      <a:pt x="12" y="0"/>
                      <a:pt x="40" y="340"/>
                      <a:pt x="32" y="372"/>
                    </a:cubicBezTo>
                    <a:cubicBezTo>
                      <a:pt x="24" y="404"/>
                      <a:pt x="0" y="468"/>
                      <a:pt x="40" y="656"/>
                    </a:cubicBezTo>
                    <a:cubicBezTo>
                      <a:pt x="80" y="844"/>
                      <a:pt x="32" y="832"/>
                      <a:pt x="32" y="832"/>
                    </a:cubicBezTo>
                    <a:cubicBezTo>
                      <a:pt x="160" y="888"/>
                      <a:pt x="160" y="888"/>
                      <a:pt x="160" y="888"/>
                    </a:cubicBezTo>
                    <a:cubicBezTo>
                      <a:pt x="160" y="888"/>
                      <a:pt x="116" y="672"/>
                      <a:pt x="124" y="612"/>
                    </a:cubicBezTo>
                    <a:cubicBezTo>
                      <a:pt x="132" y="552"/>
                      <a:pt x="128" y="428"/>
                      <a:pt x="152" y="344"/>
                    </a:cubicBezTo>
                    <a:cubicBezTo>
                      <a:pt x="176" y="260"/>
                      <a:pt x="180" y="24"/>
                      <a:pt x="180" y="24"/>
                    </a:cubicBezTo>
                    <a:cubicBezTo>
                      <a:pt x="12" y="0"/>
                      <a:pt x="12" y="0"/>
                      <a:pt x="12" y="0"/>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任意多边形: 形状 53">
                <a:extLst>
                  <a:ext uri="{FF2B5EF4-FFF2-40B4-BE49-F238E27FC236}">
                    <a16:creationId xmlns:a16="http://schemas.microsoft.com/office/drawing/2014/main" id="{76A40AA4-713A-437D-A220-D39CDC1A867F}"/>
                  </a:ext>
                </a:extLst>
              </p:cNvPr>
              <p:cNvSpPr/>
              <p:nvPr/>
            </p:nvSpPr>
            <p:spPr bwMode="auto">
              <a:xfrm>
                <a:off x="6300960" y="9100849"/>
                <a:ext cx="280988" cy="1482725"/>
              </a:xfrm>
              <a:custGeom>
                <a:avLst/>
                <a:gdLst>
                  <a:gd name="T0" fmla="*/ 0 w 168"/>
                  <a:gd name="T1" fmla="*/ 0 h 888"/>
                  <a:gd name="T2" fmla="*/ 22 w 168"/>
                  <a:gd name="T3" fmla="*/ 347 h 888"/>
                  <a:gd name="T4" fmla="*/ 20 w 168"/>
                  <a:gd name="T5" fmla="*/ 372 h 888"/>
                  <a:gd name="T6" fmla="*/ 6 w 168"/>
                  <a:gd name="T7" fmla="*/ 476 h 888"/>
                  <a:gd name="T8" fmla="*/ 28 w 168"/>
                  <a:gd name="T9" fmla="*/ 656 h 888"/>
                  <a:gd name="T10" fmla="*/ 44 w 168"/>
                  <a:gd name="T11" fmla="*/ 775 h 888"/>
                  <a:gd name="T12" fmla="*/ 22 w 168"/>
                  <a:gd name="T13" fmla="*/ 832 h 888"/>
                  <a:gd name="T14" fmla="*/ 20 w 168"/>
                  <a:gd name="T15" fmla="*/ 832 h 888"/>
                  <a:gd name="T16" fmla="*/ 148 w 168"/>
                  <a:gd name="T17" fmla="*/ 888 h 888"/>
                  <a:gd name="T18" fmla="*/ 111 w 168"/>
                  <a:gd name="T19" fmla="*/ 630 h 888"/>
                  <a:gd name="T20" fmla="*/ 112 w 168"/>
                  <a:gd name="T21" fmla="*/ 612 h 888"/>
                  <a:gd name="T22" fmla="*/ 140 w 168"/>
                  <a:gd name="T23" fmla="*/ 344 h 888"/>
                  <a:gd name="T24" fmla="*/ 168 w 168"/>
                  <a:gd name="T25" fmla="*/ 24 h 888"/>
                  <a:gd name="T26" fmla="*/ 0 w 168"/>
                  <a:gd name="T2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88">
                    <a:moveTo>
                      <a:pt x="0" y="0"/>
                    </a:moveTo>
                    <a:cubicBezTo>
                      <a:pt x="0" y="0"/>
                      <a:pt x="22" y="260"/>
                      <a:pt x="22" y="347"/>
                    </a:cubicBezTo>
                    <a:cubicBezTo>
                      <a:pt x="22" y="359"/>
                      <a:pt x="21" y="368"/>
                      <a:pt x="20" y="372"/>
                    </a:cubicBezTo>
                    <a:cubicBezTo>
                      <a:pt x="16" y="390"/>
                      <a:pt x="6" y="419"/>
                      <a:pt x="6" y="476"/>
                    </a:cubicBezTo>
                    <a:cubicBezTo>
                      <a:pt x="6" y="518"/>
                      <a:pt x="11" y="576"/>
                      <a:pt x="28" y="656"/>
                    </a:cubicBezTo>
                    <a:cubicBezTo>
                      <a:pt x="40" y="711"/>
                      <a:pt x="44" y="749"/>
                      <a:pt x="44" y="775"/>
                    </a:cubicBezTo>
                    <a:cubicBezTo>
                      <a:pt x="44" y="828"/>
                      <a:pt x="27" y="832"/>
                      <a:pt x="22" y="832"/>
                    </a:cubicBezTo>
                    <a:cubicBezTo>
                      <a:pt x="21" y="832"/>
                      <a:pt x="20" y="832"/>
                      <a:pt x="20" y="832"/>
                    </a:cubicBezTo>
                    <a:cubicBezTo>
                      <a:pt x="148" y="888"/>
                      <a:pt x="148" y="888"/>
                      <a:pt x="148" y="888"/>
                    </a:cubicBezTo>
                    <a:cubicBezTo>
                      <a:pt x="148" y="888"/>
                      <a:pt x="111" y="706"/>
                      <a:pt x="111" y="630"/>
                    </a:cubicBezTo>
                    <a:cubicBezTo>
                      <a:pt x="111" y="623"/>
                      <a:pt x="111" y="617"/>
                      <a:pt x="112" y="612"/>
                    </a:cubicBezTo>
                    <a:cubicBezTo>
                      <a:pt x="120" y="552"/>
                      <a:pt x="116" y="428"/>
                      <a:pt x="140" y="344"/>
                    </a:cubicBezTo>
                    <a:cubicBezTo>
                      <a:pt x="164" y="260"/>
                      <a:pt x="168" y="24"/>
                      <a:pt x="168" y="24"/>
                    </a:cubicBezTo>
                    <a:cubicBezTo>
                      <a:pt x="0" y="0"/>
                      <a:pt x="0" y="0"/>
                      <a:pt x="0" y="0"/>
                    </a:cubicBezTo>
                  </a:path>
                </a:pathLst>
              </a:custGeom>
              <a:solidFill>
                <a:srgbClr val="E1AB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任意多边形: 形状 54">
                <a:extLst>
                  <a:ext uri="{FF2B5EF4-FFF2-40B4-BE49-F238E27FC236}">
                    <a16:creationId xmlns:a16="http://schemas.microsoft.com/office/drawing/2014/main" id="{CC050EF2-651A-4157-A96A-D7BFEFD906DB}"/>
                  </a:ext>
                </a:extLst>
              </p:cNvPr>
              <p:cNvSpPr/>
              <p:nvPr/>
            </p:nvSpPr>
            <p:spPr bwMode="auto">
              <a:xfrm>
                <a:off x="6273972" y="10383549"/>
                <a:ext cx="461963" cy="423863"/>
              </a:xfrm>
              <a:custGeom>
                <a:avLst/>
                <a:gdLst>
                  <a:gd name="T0" fmla="*/ 159 w 276"/>
                  <a:gd name="T1" fmla="*/ 76 h 254"/>
                  <a:gd name="T2" fmla="*/ 76 w 276"/>
                  <a:gd name="T3" fmla="*/ 40 h 254"/>
                  <a:gd name="T4" fmla="*/ 24 w 276"/>
                  <a:gd name="T5" fmla="*/ 40 h 254"/>
                  <a:gd name="T6" fmla="*/ 32 w 276"/>
                  <a:gd name="T7" fmla="*/ 104 h 254"/>
                  <a:gd name="T8" fmla="*/ 223 w 276"/>
                  <a:gd name="T9" fmla="*/ 249 h 254"/>
                  <a:gd name="T10" fmla="*/ 228 w 276"/>
                  <a:gd name="T11" fmla="*/ 248 h 254"/>
                  <a:gd name="T12" fmla="*/ 208 w 276"/>
                  <a:gd name="T13" fmla="*/ 180 h 254"/>
                  <a:gd name="T14" fmla="*/ 163 w 276"/>
                  <a:gd name="T15" fmla="*/ 79 h 254"/>
                  <a:gd name="T16" fmla="*/ 161 w 276"/>
                  <a:gd name="T17" fmla="*/ 76 h 254"/>
                  <a:gd name="T18" fmla="*/ 159 w 276"/>
                  <a:gd name="T19" fmla="*/ 7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54">
                    <a:moveTo>
                      <a:pt x="159" y="76"/>
                    </a:moveTo>
                    <a:cubicBezTo>
                      <a:pt x="149" y="83"/>
                      <a:pt x="124" y="90"/>
                      <a:pt x="76" y="40"/>
                    </a:cubicBezTo>
                    <a:cubicBezTo>
                      <a:pt x="76" y="40"/>
                      <a:pt x="48" y="0"/>
                      <a:pt x="24" y="40"/>
                    </a:cubicBezTo>
                    <a:cubicBezTo>
                      <a:pt x="0" y="80"/>
                      <a:pt x="16" y="84"/>
                      <a:pt x="32" y="104"/>
                    </a:cubicBezTo>
                    <a:cubicBezTo>
                      <a:pt x="48" y="123"/>
                      <a:pt x="171" y="254"/>
                      <a:pt x="223" y="249"/>
                    </a:cubicBezTo>
                    <a:cubicBezTo>
                      <a:pt x="225" y="249"/>
                      <a:pt x="226" y="248"/>
                      <a:pt x="228" y="248"/>
                    </a:cubicBezTo>
                    <a:cubicBezTo>
                      <a:pt x="276" y="232"/>
                      <a:pt x="208" y="180"/>
                      <a:pt x="208" y="180"/>
                    </a:cubicBezTo>
                    <a:cubicBezTo>
                      <a:pt x="208" y="180"/>
                      <a:pt x="164" y="111"/>
                      <a:pt x="163" y="79"/>
                    </a:cubicBezTo>
                    <a:cubicBezTo>
                      <a:pt x="163" y="77"/>
                      <a:pt x="162" y="76"/>
                      <a:pt x="161" y="76"/>
                    </a:cubicBezTo>
                    <a:cubicBezTo>
                      <a:pt x="160" y="76"/>
                      <a:pt x="160" y="76"/>
                      <a:pt x="159" y="76"/>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任意多边形: 形状 55">
                <a:extLst>
                  <a:ext uri="{FF2B5EF4-FFF2-40B4-BE49-F238E27FC236}">
                    <a16:creationId xmlns:a16="http://schemas.microsoft.com/office/drawing/2014/main" id="{4754D6EC-D8F3-433A-90A9-AC8EC117B83C}"/>
                  </a:ext>
                </a:extLst>
              </p:cNvPr>
              <p:cNvSpPr/>
              <p:nvPr/>
            </p:nvSpPr>
            <p:spPr bwMode="auto">
              <a:xfrm>
                <a:off x="5143672" y="9034174"/>
                <a:ext cx="1331913" cy="862013"/>
              </a:xfrm>
              <a:custGeom>
                <a:avLst/>
                <a:gdLst>
                  <a:gd name="T0" fmla="*/ 596 w 796"/>
                  <a:gd name="T1" fmla="*/ 0 h 516"/>
                  <a:gd name="T2" fmla="*/ 500 w 796"/>
                  <a:gd name="T3" fmla="*/ 236 h 516"/>
                  <a:gd name="T4" fmla="*/ 402 w 796"/>
                  <a:gd name="T5" fmla="*/ 294 h 516"/>
                  <a:gd name="T6" fmla="*/ 265 w 796"/>
                  <a:gd name="T7" fmla="*/ 336 h 516"/>
                  <a:gd name="T8" fmla="*/ 84 w 796"/>
                  <a:gd name="T9" fmla="*/ 396 h 516"/>
                  <a:gd name="T10" fmla="*/ 68 w 796"/>
                  <a:gd name="T11" fmla="*/ 516 h 516"/>
                  <a:gd name="T12" fmla="*/ 308 w 796"/>
                  <a:gd name="T13" fmla="*/ 432 h 516"/>
                  <a:gd name="T14" fmla="*/ 604 w 796"/>
                  <a:gd name="T15" fmla="*/ 340 h 516"/>
                  <a:gd name="T16" fmla="*/ 796 w 796"/>
                  <a:gd name="T17" fmla="*/ 40 h 516"/>
                  <a:gd name="T18" fmla="*/ 596 w 796"/>
                  <a:gd name="T1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516">
                    <a:moveTo>
                      <a:pt x="596" y="0"/>
                    </a:moveTo>
                    <a:cubicBezTo>
                      <a:pt x="596" y="0"/>
                      <a:pt x="528" y="156"/>
                      <a:pt x="500" y="236"/>
                    </a:cubicBezTo>
                    <a:cubicBezTo>
                      <a:pt x="485" y="278"/>
                      <a:pt x="441" y="291"/>
                      <a:pt x="402" y="294"/>
                    </a:cubicBezTo>
                    <a:cubicBezTo>
                      <a:pt x="354" y="298"/>
                      <a:pt x="307" y="312"/>
                      <a:pt x="265" y="336"/>
                    </a:cubicBezTo>
                    <a:cubicBezTo>
                      <a:pt x="209" y="367"/>
                      <a:pt x="133" y="403"/>
                      <a:pt x="84" y="396"/>
                    </a:cubicBezTo>
                    <a:cubicBezTo>
                      <a:pt x="0" y="384"/>
                      <a:pt x="68" y="516"/>
                      <a:pt x="68" y="516"/>
                    </a:cubicBezTo>
                    <a:cubicBezTo>
                      <a:pt x="68" y="516"/>
                      <a:pt x="192" y="440"/>
                      <a:pt x="308" y="432"/>
                    </a:cubicBezTo>
                    <a:cubicBezTo>
                      <a:pt x="424" y="424"/>
                      <a:pt x="548" y="412"/>
                      <a:pt x="604" y="340"/>
                    </a:cubicBezTo>
                    <a:cubicBezTo>
                      <a:pt x="660" y="268"/>
                      <a:pt x="796" y="40"/>
                      <a:pt x="796" y="40"/>
                    </a:cubicBezTo>
                    <a:lnTo>
                      <a:pt x="596"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任意多边形: 形状 56">
                <a:extLst>
                  <a:ext uri="{FF2B5EF4-FFF2-40B4-BE49-F238E27FC236}">
                    <a16:creationId xmlns:a16="http://schemas.microsoft.com/office/drawing/2014/main" id="{F9FE7BA4-E00A-4790-9B60-6409511F7DB3}"/>
                  </a:ext>
                </a:extLst>
              </p:cNvPr>
              <p:cNvSpPr/>
              <p:nvPr/>
            </p:nvSpPr>
            <p:spPr bwMode="auto">
              <a:xfrm>
                <a:off x="5016672" y="9581862"/>
                <a:ext cx="307975" cy="514350"/>
              </a:xfrm>
              <a:custGeom>
                <a:avLst/>
                <a:gdLst>
                  <a:gd name="T0" fmla="*/ 148 w 184"/>
                  <a:gd name="T1" fmla="*/ 168 h 308"/>
                  <a:gd name="T2" fmla="*/ 140 w 184"/>
                  <a:gd name="T3" fmla="*/ 112 h 308"/>
                  <a:gd name="T4" fmla="*/ 184 w 184"/>
                  <a:gd name="T5" fmla="*/ 60 h 308"/>
                  <a:gd name="T6" fmla="*/ 108 w 184"/>
                  <a:gd name="T7" fmla="*/ 32 h 308"/>
                  <a:gd name="T8" fmla="*/ 20 w 184"/>
                  <a:gd name="T9" fmla="*/ 252 h 308"/>
                  <a:gd name="T10" fmla="*/ 84 w 184"/>
                  <a:gd name="T11" fmla="*/ 260 h 308"/>
                  <a:gd name="T12" fmla="*/ 169 w 184"/>
                  <a:gd name="T13" fmla="*/ 174 h 308"/>
                  <a:gd name="T14" fmla="*/ 148 w 184"/>
                  <a:gd name="T15" fmla="*/ 16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8">
                    <a:moveTo>
                      <a:pt x="148" y="168"/>
                    </a:moveTo>
                    <a:cubicBezTo>
                      <a:pt x="148" y="168"/>
                      <a:pt x="108" y="140"/>
                      <a:pt x="140" y="112"/>
                    </a:cubicBezTo>
                    <a:cubicBezTo>
                      <a:pt x="172" y="84"/>
                      <a:pt x="184" y="60"/>
                      <a:pt x="184" y="60"/>
                    </a:cubicBezTo>
                    <a:cubicBezTo>
                      <a:pt x="184" y="60"/>
                      <a:pt x="128" y="0"/>
                      <a:pt x="108" y="32"/>
                    </a:cubicBezTo>
                    <a:cubicBezTo>
                      <a:pt x="88" y="64"/>
                      <a:pt x="0" y="208"/>
                      <a:pt x="20" y="252"/>
                    </a:cubicBezTo>
                    <a:cubicBezTo>
                      <a:pt x="40" y="296"/>
                      <a:pt x="60" y="308"/>
                      <a:pt x="84" y="260"/>
                    </a:cubicBezTo>
                    <a:cubicBezTo>
                      <a:pt x="108" y="212"/>
                      <a:pt x="169" y="174"/>
                      <a:pt x="169" y="174"/>
                    </a:cubicBezTo>
                    <a:lnTo>
                      <a:pt x="148" y="168"/>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任意多边形: 形状 57">
                <a:extLst>
                  <a:ext uri="{FF2B5EF4-FFF2-40B4-BE49-F238E27FC236}">
                    <a16:creationId xmlns:a16="http://schemas.microsoft.com/office/drawing/2014/main" id="{2248ACAD-FBE9-4069-A4A9-BF9DBE8CB639}"/>
                  </a:ext>
                </a:extLst>
              </p:cNvPr>
              <p:cNvSpPr/>
              <p:nvPr/>
            </p:nvSpPr>
            <p:spPr bwMode="auto">
              <a:xfrm>
                <a:off x="6110460" y="7941974"/>
                <a:ext cx="587375" cy="665163"/>
              </a:xfrm>
              <a:custGeom>
                <a:avLst/>
                <a:gdLst>
                  <a:gd name="T0" fmla="*/ 238 w 351"/>
                  <a:gd name="T1" fmla="*/ 30 h 398"/>
                  <a:gd name="T2" fmla="*/ 101 w 351"/>
                  <a:gd name="T3" fmla="*/ 31 h 398"/>
                  <a:gd name="T4" fmla="*/ 18 w 351"/>
                  <a:gd name="T5" fmla="*/ 70 h 398"/>
                  <a:gd name="T6" fmla="*/ 54 w 351"/>
                  <a:gd name="T7" fmla="*/ 202 h 398"/>
                  <a:gd name="T8" fmla="*/ 102 w 351"/>
                  <a:gd name="T9" fmla="*/ 354 h 398"/>
                  <a:gd name="T10" fmla="*/ 330 w 351"/>
                  <a:gd name="T11" fmla="*/ 326 h 398"/>
                  <a:gd name="T12" fmla="*/ 326 w 351"/>
                  <a:gd name="T13" fmla="*/ 230 h 398"/>
                  <a:gd name="T14" fmla="*/ 330 w 351"/>
                  <a:gd name="T15" fmla="*/ 117 h 398"/>
                  <a:gd name="T16" fmla="*/ 306 w 351"/>
                  <a:gd name="T17" fmla="*/ 64 h 398"/>
                  <a:gd name="T18" fmla="*/ 254 w 351"/>
                  <a:gd name="T19" fmla="*/ 2 h 398"/>
                  <a:gd name="T20" fmla="*/ 217 w 351"/>
                  <a:gd name="T21" fmla="*/ 9 h 398"/>
                  <a:gd name="T22" fmla="*/ 238 w 351"/>
                  <a:gd name="T23" fmla="*/ 3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98">
                    <a:moveTo>
                      <a:pt x="238" y="30"/>
                    </a:moveTo>
                    <a:cubicBezTo>
                      <a:pt x="238" y="30"/>
                      <a:pt x="225" y="56"/>
                      <a:pt x="101" y="31"/>
                    </a:cubicBezTo>
                    <a:cubicBezTo>
                      <a:pt x="68" y="23"/>
                      <a:pt x="33" y="39"/>
                      <a:pt x="18" y="70"/>
                    </a:cubicBezTo>
                    <a:cubicBezTo>
                      <a:pt x="2" y="101"/>
                      <a:pt x="0" y="146"/>
                      <a:pt x="54" y="202"/>
                    </a:cubicBezTo>
                    <a:cubicBezTo>
                      <a:pt x="54" y="202"/>
                      <a:pt x="150" y="310"/>
                      <a:pt x="102" y="354"/>
                    </a:cubicBezTo>
                    <a:cubicBezTo>
                      <a:pt x="54" y="398"/>
                      <a:pt x="330" y="326"/>
                      <a:pt x="330" y="326"/>
                    </a:cubicBezTo>
                    <a:cubicBezTo>
                      <a:pt x="330" y="326"/>
                      <a:pt x="294" y="302"/>
                      <a:pt x="326" y="230"/>
                    </a:cubicBezTo>
                    <a:cubicBezTo>
                      <a:pt x="351" y="173"/>
                      <a:pt x="349" y="141"/>
                      <a:pt x="330" y="117"/>
                    </a:cubicBezTo>
                    <a:cubicBezTo>
                      <a:pt x="318" y="101"/>
                      <a:pt x="310" y="83"/>
                      <a:pt x="306" y="64"/>
                    </a:cubicBezTo>
                    <a:cubicBezTo>
                      <a:pt x="301" y="38"/>
                      <a:pt x="287" y="4"/>
                      <a:pt x="254" y="2"/>
                    </a:cubicBezTo>
                    <a:cubicBezTo>
                      <a:pt x="254" y="2"/>
                      <a:pt x="219" y="0"/>
                      <a:pt x="217" y="9"/>
                    </a:cubicBezTo>
                    <a:cubicBezTo>
                      <a:pt x="214" y="18"/>
                      <a:pt x="246" y="26"/>
                      <a:pt x="238" y="3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任意多边形: 形状 58">
                <a:extLst>
                  <a:ext uri="{FF2B5EF4-FFF2-40B4-BE49-F238E27FC236}">
                    <a16:creationId xmlns:a16="http://schemas.microsoft.com/office/drawing/2014/main" id="{9B75A8AB-83FA-43C5-870C-068066D7D765}"/>
                  </a:ext>
                </a:extLst>
              </p:cNvPr>
              <p:cNvSpPr/>
              <p:nvPr/>
            </p:nvSpPr>
            <p:spPr bwMode="auto">
              <a:xfrm>
                <a:off x="5370685" y="7995949"/>
                <a:ext cx="896938" cy="877888"/>
              </a:xfrm>
              <a:custGeom>
                <a:avLst/>
                <a:gdLst>
                  <a:gd name="T0" fmla="*/ 534 w 536"/>
                  <a:gd name="T1" fmla="*/ 83 h 526"/>
                  <a:gd name="T2" fmla="*/ 531 w 536"/>
                  <a:gd name="T3" fmla="*/ 66 h 526"/>
                  <a:gd name="T4" fmla="*/ 488 w 536"/>
                  <a:gd name="T5" fmla="*/ 8 h 526"/>
                  <a:gd name="T6" fmla="*/ 404 w 536"/>
                  <a:gd name="T7" fmla="*/ 118 h 526"/>
                  <a:gd name="T8" fmla="*/ 316 w 536"/>
                  <a:gd name="T9" fmla="*/ 258 h 526"/>
                  <a:gd name="T10" fmla="*/ 120 w 536"/>
                  <a:gd name="T11" fmla="*/ 430 h 526"/>
                  <a:gd name="T12" fmla="*/ 44 w 536"/>
                  <a:gd name="T13" fmla="*/ 494 h 526"/>
                  <a:gd name="T14" fmla="*/ 144 w 536"/>
                  <a:gd name="T15" fmla="*/ 474 h 526"/>
                  <a:gd name="T16" fmla="*/ 286 w 536"/>
                  <a:gd name="T17" fmla="*/ 389 h 526"/>
                  <a:gd name="T18" fmla="*/ 410 w 536"/>
                  <a:gd name="T19" fmla="*/ 272 h 526"/>
                  <a:gd name="T20" fmla="*/ 500 w 536"/>
                  <a:gd name="T21" fmla="*/ 163 h 526"/>
                  <a:gd name="T22" fmla="*/ 530 w 536"/>
                  <a:gd name="T23" fmla="*/ 124 h 526"/>
                  <a:gd name="T24" fmla="*/ 534 w 536"/>
                  <a:gd name="T25" fmla="*/ 8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526">
                    <a:moveTo>
                      <a:pt x="534" y="83"/>
                    </a:moveTo>
                    <a:cubicBezTo>
                      <a:pt x="533" y="77"/>
                      <a:pt x="532" y="71"/>
                      <a:pt x="531" y="66"/>
                    </a:cubicBezTo>
                    <a:cubicBezTo>
                      <a:pt x="529" y="46"/>
                      <a:pt x="520" y="0"/>
                      <a:pt x="488" y="8"/>
                    </a:cubicBezTo>
                    <a:cubicBezTo>
                      <a:pt x="448" y="18"/>
                      <a:pt x="404" y="118"/>
                      <a:pt x="404" y="118"/>
                    </a:cubicBezTo>
                    <a:cubicBezTo>
                      <a:pt x="404" y="118"/>
                      <a:pt x="368" y="230"/>
                      <a:pt x="316" y="258"/>
                    </a:cubicBezTo>
                    <a:cubicBezTo>
                      <a:pt x="264" y="286"/>
                      <a:pt x="120" y="430"/>
                      <a:pt x="120" y="430"/>
                    </a:cubicBezTo>
                    <a:cubicBezTo>
                      <a:pt x="120" y="430"/>
                      <a:pt x="0" y="462"/>
                      <a:pt x="44" y="494"/>
                    </a:cubicBezTo>
                    <a:cubicBezTo>
                      <a:pt x="88" y="526"/>
                      <a:pt x="144" y="474"/>
                      <a:pt x="144" y="474"/>
                    </a:cubicBezTo>
                    <a:cubicBezTo>
                      <a:pt x="286" y="389"/>
                      <a:pt x="286" y="389"/>
                      <a:pt x="286" y="389"/>
                    </a:cubicBezTo>
                    <a:cubicBezTo>
                      <a:pt x="335" y="359"/>
                      <a:pt x="378" y="319"/>
                      <a:pt x="410" y="272"/>
                    </a:cubicBezTo>
                    <a:cubicBezTo>
                      <a:pt x="440" y="229"/>
                      <a:pt x="477" y="180"/>
                      <a:pt x="500" y="163"/>
                    </a:cubicBezTo>
                    <a:cubicBezTo>
                      <a:pt x="514" y="154"/>
                      <a:pt x="525" y="140"/>
                      <a:pt x="530" y="124"/>
                    </a:cubicBezTo>
                    <a:cubicBezTo>
                      <a:pt x="535" y="110"/>
                      <a:pt x="536" y="96"/>
                      <a:pt x="534" y="83"/>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任意多边形: 形状 59">
                <a:extLst>
                  <a:ext uri="{FF2B5EF4-FFF2-40B4-BE49-F238E27FC236}">
                    <a16:creationId xmlns:a16="http://schemas.microsoft.com/office/drawing/2014/main" id="{07186E04-31DA-4737-BDBB-3CA39E91F8AE}"/>
                  </a:ext>
                </a:extLst>
              </p:cNvPr>
              <p:cNvSpPr/>
              <p:nvPr/>
            </p:nvSpPr>
            <p:spPr bwMode="auto">
              <a:xfrm>
                <a:off x="5538960" y="8440449"/>
                <a:ext cx="1584325" cy="854075"/>
              </a:xfrm>
              <a:custGeom>
                <a:avLst/>
                <a:gdLst>
                  <a:gd name="T0" fmla="*/ 468 w 948"/>
                  <a:gd name="T1" fmla="*/ 48 h 512"/>
                  <a:gd name="T2" fmla="*/ 180 w 948"/>
                  <a:gd name="T3" fmla="*/ 148 h 512"/>
                  <a:gd name="T4" fmla="*/ 8 w 948"/>
                  <a:gd name="T5" fmla="*/ 256 h 512"/>
                  <a:gd name="T6" fmla="*/ 624 w 948"/>
                  <a:gd name="T7" fmla="*/ 484 h 512"/>
                  <a:gd name="T8" fmla="*/ 869 w 948"/>
                  <a:gd name="T9" fmla="*/ 442 h 512"/>
                  <a:gd name="T10" fmla="*/ 908 w 948"/>
                  <a:gd name="T11" fmla="*/ 416 h 512"/>
                  <a:gd name="T12" fmla="*/ 927 w 948"/>
                  <a:gd name="T13" fmla="*/ 398 h 512"/>
                  <a:gd name="T14" fmla="*/ 937 w 948"/>
                  <a:gd name="T15" fmla="*/ 350 h 512"/>
                  <a:gd name="T16" fmla="*/ 936 w 948"/>
                  <a:gd name="T17" fmla="*/ 349 h 512"/>
                  <a:gd name="T18" fmla="*/ 652 w 948"/>
                  <a:gd name="T19" fmla="*/ 8 h 512"/>
                  <a:gd name="T20" fmla="*/ 468 w 948"/>
                  <a:gd name="T21" fmla="*/ 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512">
                    <a:moveTo>
                      <a:pt x="468" y="48"/>
                    </a:moveTo>
                    <a:cubicBezTo>
                      <a:pt x="468" y="48"/>
                      <a:pt x="284" y="24"/>
                      <a:pt x="180" y="148"/>
                    </a:cubicBezTo>
                    <a:cubicBezTo>
                      <a:pt x="76" y="272"/>
                      <a:pt x="0" y="236"/>
                      <a:pt x="8" y="256"/>
                    </a:cubicBezTo>
                    <a:cubicBezTo>
                      <a:pt x="16" y="276"/>
                      <a:pt x="400" y="512"/>
                      <a:pt x="624" y="484"/>
                    </a:cubicBezTo>
                    <a:cubicBezTo>
                      <a:pt x="760" y="467"/>
                      <a:pt x="833" y="451"/>
                      <a:pt x="869" y="442"/>
                    </a:cubicBezTo>
                    <a:cubicBezTo>
                      <a:pt x="884" y="438"/>
                      <a:pt x="898" y="428"/>
                      <a:pt x="908" y="416"/>
                    </a:cubicBezTo>
                    <a:cubicBezTo>
                      <a:pt x="913" y="409"/>
                      <a:pt x="920" y="403"/>
                      <a:pt x="927" y="398"/>
                    </a:cubicBezTo>
                    <a:cubicBezTo>
                      <a:pt x="943" y="387"/>
                      <a:pt x="948" y="366"/>
                      <a:pt x="937" y="350"/>
                    </a:cubicBezTo>
                    <a:cubicBezTo>
                      <a:pt x="936" y="349"/>
                      <a:pt x="936" y="349"/>
                      <a:pt x="936" y="349"/>
                    </a:cubicBezTo>
                    <a:cubicBezTo>
                      <a:pt x="873" y="257"/>
                      <a:pt x="701" y="14"/>
                      <a:pt x="652" y="8"/>
                    </a:cubicBezTo>
                    <a:cubicBezTo>
                      <a:pt x="592" y="0"/>
                      <a:pt x="468" y="48"/>
                      <a:pt x="468" y="4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椭圆 60">
                <a:extLst>
                  <a:ext uri="{FF2B5EF4-FFF2-40B4-BE49-F238E27FC236}">
                    <a16:creationId xmlns:a16="http://schemas.microsoft.com/office/drawing/2014/main" id="{0E43BD13-1A70-45F6-881D-E26735AF2B46}"/>
                  </a:ext>
                </a:extLst>
              </p:cNvPr>
              <p:cNvSpPr/>
              <p:nvPr/>
            </p:nvSpPr>
            <p:spPr bwMode="auto">
              <a:xfrm>
                <a:off x="6264447" y="7414924"/>
                <a:ext cx="214313" cy="152400"/>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2" name="组合 61">
              <a:extLst>
                <a:ext uri="{FF2B5EF4-FFF2-40B4-BE49-F238E27FC236}">
                  <a16:creationId xmlns:a16="http://schemas.microsoft.com/office/drawing/2014/main" id="{123F204B-B0E5-4148-896C-7E7B6A198281}"/>
                </a:ext>
              </a:extLst>
            </p:cNvPr>
            <p:cNvGrpSpPr/>
            <p:nvPr userDrawn="1"/>
          </p:nvGrpSpPr>
          <p:grpSpPr>
            <a:xfrm rot="552067">
              <a:off x="2851241" y="873810"/>
              <a:ext cx="419101" cy="678269"/>
              <a:chOff x="6308743" y="5908512"/>
              <a:chExt cx="690563" cy="1117600"/>
            </a:xfrm>
          </p:grpSpPr>
          <p:sp>
            <p:nvSpPr>
              <p:cNvPr id="63" name="任意多边形: 形状 62">
                <a:extLst>
                  <a:ext uri="{FF2B5EF4-FFF2-40B4-BE49-F238E27FC236}">
                    <a16:creationId xmlns:a16="http://schemas.microsoft.com/office/drawing/2014/main" id="{8F200028-759F-43AA-8425-17BB9E5F93C1}"/>
                  </a:ext>
                </a:extLst>
              </p:cNvPr>
              <p:cNvSpPr/>
              <p:nvPr/>
            </p:nvSpPr>
            <p:spPr bwMode="auto">
              <a:xfrm>
                <a:off x="6308743" y="5908512"/>
                <a:ext cx="690563" cy="1117600"/>
              </a:xfrm>
              <a:custGeom>
                <a:avLst/>
                <a:gdLst>
                  <a:gd name="T0" fmla="*/ 398 w 469"/>
                  <a:gd name="T1" fmla="*/ 213 h 759"/>
                  <a:gd name="T2" fmla="*/ 363 w 469"/>
                  <a:gd name="T3" fmla="*/ 179 h 759"/>
                  <a:gd name="T4" fmla="*/ 340 w 469"/>
                  <a:gd name="T5" fmla="*/ 154 h 759"/>
                  <a:gd name="T6" fmla="*/ 310 w 469"/>
                  <a:gd name="T7" fmla="*/ 100 h 759"/>
                  <a:gd name="T8" fmla="*/ 296 w 469"/>
                  <a:gd name="T9" fmla="*/ 14 h 759"/>
                  <a:gd name="T10" fmla="*/ 296 w 469"/>
                  <a:gd name="T11" fmla="*/ 9 h 759"/>
                  <a:gd name="T12" fmla="*/ 285 w 469"/>
                  <a:gd name="T13" fmla="*/ 0 h 759"/>
                  <a:gd name="T14" fmla="*/ 285 w 469"/>
                  <a:gd name="T15" fmla="*/ 0 h 759"/>
                  <a:gd name="T16" fmla="*/ 221 w 469"/>
                  <a:gd name="T17" fmla="*/ 0 h 759"/>
                  <a:gd name="T18" fmla="*/ 209 w 469"/>
                  <a:gd name="T19" fmla="*/ 13 h 759"/>
                  <a:gd name="T20" fmla="*/ 209 w 469"/>
                  <a:gd name="T21" fmla="*/ 517 h 759"/>
                  <a:gd name="T22" fmla="*/ 195 w 469"/>
                  <a:gd name="T23" fmla="*/ 529 h 759"/>
                  <a:gd name="T24" fmla="*/ 112 w 469"/>
                  <a:gd name="T25" fmla="*/ 542 h 759"/>
                  <a:gd name="T26" fmla="*/ 22 w 469"/>
                  <a:gd name="T27" fmla="*/ 698 h 759"/>
                  <a:gd name="T28" fmla="*/ 128 w 469"/>
                  <a:gd name="T29" fmla="*/ 759 h 759"/>
                  <a:gd name="T30" fmla="*/ 194 w 469"/>
                  <a:gd name="T31" fmla="*/ 746 h 759"/>
                  <a:gd name="T32" fmla="*/ 291 w 469"/>
                  <a:gd name="T33" fmla="*/ 629 h 759"/>
                  <a:gd name="T34" fmla="*/ 291 w 469"/>
                  <a:gd name="T35" fmla="*/ 627 h 759"/>
                  <a:gd name="T36" fmla="*/ 291 w 469"/>
                  <a:gd name="T37" fmla="*/ 239 h 759"/>
                  <a:gd name="T38" fmla="*/ 296 w 469"/>
                  <a:gd name="T39" fmla="*/ 241 h 759"/>
                  <a:gd name="T40" fmla="*/ 330 w 469"/>
                  <a:gd name="T41" fmla="*/ 259 h 759"/>
                  <a:gd name="T42" fmla="*/ 362 w 469"/>
                  <a:gd name="T43" fmla="*/ 289 h 759"/>
                  <a:gd name="T44" fmla="*/ 384 w 469"/>
                  <a:gd name="T45" fmla="*/ 548 h 759"/>
                  <a:gd name="T46" fmla="*/ 384 w 469"/>
                  <a:gd name="T47" fmla="*/ 548 h 759"/>
                  <a:gd name="T48" fmla="*/ 392 w 469"/>
                  <a:gd name="T49" fmla="*/ 562 h 759"/>
                  <a:gd name="T50" fmla="*/ 401 w 469"/>
                  <a:gd name="T51" fmla="*/ 560 h 759"/>
                  <a:gd name="T52" fmla="*/ 405 w 469"/>
                  <a:gd name="T53" fmla="*/ 554 h 759"/>
                  <a:gd name="T54" fmla="*/ 406 w 469"/>
                  <a:gd name="T55" fmla="*/ 554 h 759"/>
                  <a:gd name="T56" fmla="*/ 411 w 469"/>
                  <a:gd name="T57" fmla="*/ 546 h 759"/>
                  <a:gd name="T58" fmla="*/ 447 w 469"/>
                  <a:gd name="T59" fmla="*/ 472 h 759"/>
                  <a:gd name="T60" fmla="*/ 465 w 469"/>
                  <a:gd name="T61" fmla="*/ 396 h 759"/>
                  <a:gd name="T62" fmla="*/ 453 w 469"/>
                  <a:gd name="T63" fmla="*/ 291 h 759"/>
                  <a:gd name="T64" fmla="*/ 398 w 469"/>
                  <a:gd name="T65" fmla="*/ 213 h 759"/>
                  <a:gd name="T66" fmla="*/ 286 w 469"/>
                  <a:gd name="T67" fmla="*/ 23 h 759"/>
                  <a:gd name="T68" fmla="*/ 286 w 469"/>
                  <a:gd name="T69" fmla="*/ 23 h 759"/>
                  <a:gd name="T70" fmla="*/ 286 w 469"/>
                  <a:gd name="T71" fmla="*/ 23 h 759"/>
                  <a:gd name="T72" fmla="*/ 286 w 469"/>
                  <a:gd name="T73" fmla="*/ 2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759">
                    <a:moveTo>
                      <a:pt x="398" y="213"/>
                    </a:moveTo>
                    <a:cubicBezTo>
                      <a:pt x="387" y="202"/>
                      <a:pt x="376" y="190"/>
                      <a:pt x="363" y="179"/>
                    </a:cubicBezTo>
                    <a:cubicBezTo>
                      <a:pt x="355" y="171"/>
                      <a:pt x="347" y="163"/>
                      <a:pt x="340" y="154"/>
                    </a:cubicBezTo>
                    <a:cubicBezTo>
                      <a:pt x="329" y="139"/>
                      <a:pt x="319" y="122"/>
                      <a:pt x="310" y="100"/>
                    </a:cubicBezTo>
                    <a:cubicBezTo>
                      <a:pt x="301" y="76"/>
                      <a:pt x="296" y="24"/>
                      <a:pt x="296" y="14"/>
                    </a:cubicBezTo>
                    <a:cubicBezTo>
                      <a:pt x="296" y="12"/>
                      <a:pt x="296" y="10"/>
                      <a:pt x="296" y="9"/>
                    </a:cubicBezTo>
                    <a:cubicBezTo>
                      <a:pt x="294" y="4"/>
                      <a:pt x="290" y="0"/>
                      <a:pt x="285" y="0"/>
                    </a:cubicBezTo>
                    <a:cubicBezTo>
                      <a:pt x="285" y="0"/>
                      <a:pt x="285" y="0"/>
                      <a:pt x="285" y="0"/>
                    </a:cubicBezTo>
                    <a:cubicBezTo>
                      <a:pt x="221" y="0"/>
                      <a:pt x="221" y="0"/>
                      <a:pt x="221" y="0"/>
                    </a:cubicBezTo>
                    <a:cubicBezTo>
                      <a:pt x="214" y="0"/>
                      <a:pt x="209" y="6"/>
                      <a:pt x="209" y="13"/>
                    </a:cubicBezTo>
                    <a:cubicBezTo>
                      <a:pt x="209" y="517"/>
                      <a:pt x="209" y="517"/>
                      <a:pt x="209" y="517"/>
                    </a:cubicBezTo>
                    <a:cubicBezTo>
                      <a:pt x="209" y="524"/>
                      <a:pt x="202" y="530"/>
                      <a:pt x="195" y="529"/>
                    </a:cubicBezTo>
                    <a:cubicBezTo>
                      <a:pt x="169" y="527"/>
                      <a:pt x="140" y="531"/>
                      <a:pt x="112" y="542"/>
                    </a:cubicBezTo>
                    <a:cubicBezTo>
                      <a:pt x="40" y="572"/>
                      <a:pt x="0" y="642"/>
                      <a:pt x="22" y="698"/>
                    </a:cubicBezTo>
                    <a:cubicBezTo>
                      <a:pt x="38" y="737"/>
                      <a:pt x="80" y="759"/>
                      <a:pt x="128" y="759"/>
                    </a:cubicBezTo>
                    <a:cubicBezTo>
                      <a:pt x="149" y="759"/>
                      <a:pt x="172" y="755"/>
                      <a:pt x="194" y="746"/>
                    </a:cubicBezTo>
                    <a:cubicBezTo>
                      <a:pt x="249" y="723"/>
                      <a:pt x="287" y="676"/>
                      <a:pt x="291" y="629"/>
                    </a:cubicBezTo>
                    <a:cubicBezTo>
                      <a:pt x="291" y="628"/>
                      <a:pt x="291" y="627"/>
                      <a:pt x="291" y="627"/>
                    </a:cubicBezTo>
                    <a:cubicBezTo>
                      <a:pt x="291" y="239"/>
                      <a:pt x="291" y="239"/>
                      <a:pt x="291" y="239"/>
                    </a:cubicBezTo>
                    <a:cubicBezTo>
                      <a:pt x="293" y="240"/>
                      <a:pt x="295" y="240"/>
                      <a:pt x="296" y="241"/>
                    </a:cubicBezTo>
                    <a:cubicBezTo>
                      <a:pt x="308" y="244"/>
                      <a:pt x="319" y="251"/>
                      <a:pt x="330" y="259"/>
                    </a:cubicBezTo>
                    <a:cubicBezTo>
                      <a:pt x="341" y="267"/>
                      <a:pt x="352" y="277"/>
                      <a:pt x="362" y="289"/>
                    </a:cubicBezTo>
                    <a:cubicBezTo>
                      <a:pt x="434" y="376"/>
                      <a:pt x="385" y="546"/>
                      <a:pt x="384" y="548"/>
                    </a:cubicBezTo>
                    <a:cubicBezTo>
                      <a:pt x="384" y="548"/>
                      <a:pt x="384" y="548"/>
                      <a:pt x="384" y="548"/>
                    </a:cubicBezTo>
                    <a:cubicBezTo>
                      <a:pt x="383" y="553"/>
                      <a:pt x="386" y="560"/>
                      <a:pt x="392" y="562"/>
                    </a:cubicBezTo>
                    <a:cubicBezTo>
                      <a:pt x="395" y="563"/>
                      <a:pt x="399" y="562"/>
                      <a:pt x="401" y="560"/>
                    </a:cubicBezTo>
                    <a:cubicBezTo>
                      <a:pt x="403" y="559"/>
                      <a:pt x="404" y="558"/>
                      <a:pt x="405" y="554"/>
                    </a:cubicBezTo>
                    <a:cubicBezTo>
                      <a:pt x="406" y="554"/>
                      <a:pt x="406" y="554"/>
                      <a:pt x="406" y="554"/>
                    </a:cubicBezTo>
                    <a:cubicBezTo>
                      <a:pt x="406" y="553"/>
                      <a:pt x="408" y="549"/>
                      <a:pt x="411" y="546"/>
                    </a:cubicBezTo>
                    <a:cubicBezTo>
                      <a:pt x="418" y="533"/>
                      <a:pt x="433" y="510"/>
                      <a:pt x="447" y="472"/>
                    </a:cubicBezTo>
                    <a:cubicBezTo>
                      <a:pt x="457" y="447"/>
                      <a:pt x="463" y="421"/>
                      <a:pt x="465" y="396"/>
                    </a:cubicBezTo>
                    <a:cubicBezTo>
                      <a:pt x="469" y="360"/>
                      <a:pt x="465" y="324"/>
                      <a:pt x="453" y="291"/>
                    </a:cubicBezTo>
                    <a:cubicBezTo>
                      <a:pt x="441" y="257"/>
                      <a:pt x="419" y="234"/>
                      <a:pt x="398" y="213"/>
                    </a:cubicBezTo>
                    <a:moveTo>
                      <a:pt x="286" y="23"/>
                    </a:moveTo>
                    <a:cubicBezTo>
                      <a:pt x="286" y="23"/>
                      <a:pt x="286" y="23"/>
                      <a:pt x="286" y="23"/>
                    </a:cubicBezTo>
                    <a:cubicBezTo>
                      <a:pt x="286" y="23"/>
                      <a:pt x="286" y="23"/>
                      <a:pt x="286" y="23"/>
                    </a:cubicBezTo>
                    <a:cubicBezTo>
                      <a:pt x="286" y="23"/>
                      <a:pt x="286" y="23"/>
                      <a:pt x="286" y="2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任意多边形: 形状 63">
                <a:extLst>
                  <a:ext uri="{FF2B5EF4-FFF2-40B4-BE49-F238E27FC236}">
                    <a16:creationId xmlns:a16="http://schemas.microsoft.com/office/drawing/2014/main" id="{9BA6E150-0FB9-452F-9B32-6FAE6662623D}"/>
                  </a:ext>
                </a:extLst>
              </p:cNvPr>
              <p:cNvSpPr/>
              <p:nvPr/>
            </p:nvSpPr>
            <p:spPr bwMode="auto">
              <a:xfrm>
                <a:off x="6383356" y="6678449"/>
                <a:ext cx="354013" cy="347663"/>
              </a:xfrm>
              <a:custGeom>
                <a:avLst/>
                <a:gdLst>
                  <a:gd name="T0" fmla="*/ 240 w 240"/>
                  <a:gd name="T1" fmla="*/ 0 h 236"/>
                  <a:gd name="T2" fmla="*/ 0 w 240"/>
                  <a:gd name="T3" fmla="*/ 212 h 236"/>
                  <a:gd name="T4" fmla="*/ 74 w 240"/>
                  <a:gd name="T5" fmla="*/ 236 h 236"/>
                  <a:gd name="T6" fmla="*/ 74 w 240"/>
                  <a:gd name="T7" fmla="*/ 236 h 236"/>
                  <a:gd name="T8" fmla="*/ 75 w 240"/>
                  <a:gd name="T9" fmla="*/ 236 h 236"/>
                  <a:gd name="T10" fmla="*/ 75 w 240"/>
                  <a:gd name="T11" fmla="*/ 236 h 236"/>
                  <a:gd name="T12" fmla="*/ 75 w 240"/>
                  <a:gd name="T13" fmla="*/ 236 h 236"/>
                  <a:gd name="T14" fmla="*/ 75 w 240"/>
                  <a:gd name="T15" fmla="*/ 236 h 236"/>
                  <a:gd name="T16" fmla="*/ 75 w 240"/>
                  <a:gd name="T17" fmla="*/ 236 h 236"/>
                  <a:gd name="T18" fmla="*/ 75 w 240"/>
                  <a:gd name="T19" fmla="*/ 236 h 236"/>
                  <a:gd name="T20" fmla="*/ 76 w 240"/>
                  <a:gd name="T21" fmla="*/ 236 h 236"/>
                  <a:gd name="T22" fmla="*/ 76 w 240"/>
                  <a:gd name="T23" fmla="*/ 236 h 236"/>
                  <a:gd name="T24" fmla="*/ 76 w 240"/>
                  <a:gd name="T25" fmla="*/ 236 h 236"/>
                  <a:gd name="T26" fmla="*/ 76 w 240"/>
                  <a:gd name="T27" fmla="*/ 236 h 236"/>
                  <a:gd name="T28" fmla="*/ 76 w 240"/>
                  <a:gd name="T29" fmla="*/ 236 h 236"/>
                  <a:gd name="T30" fmla="*/ 76 w 240"/>
                  <a:gd name="T31" fmla="*/ 236 h 236"/>
                  <a:gd name="T32" fmla="*/ 77 w 240"/>
                  <a:gd name="T33" fmla="*/ 236 h 236"/>
                  <a:gd name="T34" fmla="*/ 77 w 240"/>
                  <a:gd name="T35" fmla="*/ 236 h 236"/>
                  <a:gd name="T36" fmla="*/ 77 w 240"/>
                  <a:gd name="T37" fmla="*/ 236 h 236"/>
                  <a:gd name="T38" fmla="*/ 77 w 240"/>
                  <a:gd name="T39" fmla="*/ 236 h 236"/>
                  <a:gd name="T40" fmla="*/ 77 w 240"/>
                  <a:gd name="T41" fmla="*/ 236 h 236"/>
                  <a:gd name="T42" fmla="*/ 143 w 240"/>
                  <a:gd name="T43" fmla="*/ 223 h 236"/>
                  <a:gd name="T44" fmla="*/ 240 w 240"/>
                  <a:gd name="T45" fmla="*/ 106 h 236"/>
                  <a:gd name="T46" fmla="*/ 240 w 240"/>
                  <a:gd name="T47" fmla="*/ 104 h 236"/>
                  <a:gd name="T48" fmla="*/ 240 w 24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6">
                    <a:moveTo>
                      <a:pt x="240" y="0"/>
                    </a:moveTo>
                    <a:cubicBezTo>
                      <a:pt x="167" y="146"/>
                      <a:pt x="64" y="196"/>
                      <a:pt x="0" y="212"/>
                    </a:cubicBezTo>
                    <a:cubicBezTo>
                      <a:pt x="20" y="227"/>
                      <a:pt x="46" y="236"/>
                      <a:pt x="74" y="236"/>
                    </a:cubicBezTo>
                    <a:cubicBezTo>
                      <a:pt x="74" y="236"/>
                      <a:pt x="74" y="236"/>
                      <a:pt x="74" y="236"/>
                    </a:cubicBezTo>
                    <a:cubicBezTo>
                      <a:pt x="74"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98" y="236"/>
                      <a:pt x="121" y="232"/>
                      <a:pt x="143" y="223"/>
                    </a:cubicBezTo>
                    <a:cubicBezTo>
                      <a:pt x="198" y="200"/>
                      <a:pt x="236" y="153"/>
                      <a:pt x="240" y="106"/>
                    </a:cubicBezTo>
                    <a:cubicBezTo>
                      <a:pt x="240" y="105"/>
                      <a:pt x="240" y="104"/>
                      <a:pt x="240" y="104"/>
                    </a:cubicBezTo>
                    <a:cubicBezTo>
                      <a:pt x="240" y="0"/>
                      <a:pt x="240" y="0"/>
                      <a:pt x="2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5" name="组合 64">
              <a:extLst>
                <a:ext uri="{FF2B5EF4-FFF2-40B4-BE49-F238E27FC236}">
                  <a16:creationId xmlns:a16="http://schemas.microsoft.com/office/drawing/2014/main" id="{AB1D4359-BA9F-4F20-945D-896E83D26214}"/>
                </a:ext>
              </a:extLst>
            </p:cNvPr>
            <p:cNvGrpSpPr/>
            <p:nvPr userDrawn="1"/>
          </p:nvGrpSpPr>
          <p:grpSpPr>
            <a:xfrm>
              <a:off x="4219223" y="736289"/>
              <a:ext cx="457907" cy="713948"/>
              <a:chOff x="4732356" y="5914862"/>
              <a:chExt cx="979488" cy="1527175"/>
            </a:xfrm>
          </p:grpSpPr>
          <p:sp>
            <p:nvSpPr>
              <p:cNvPr id="66" name="任意多边形: 形状 65">
                <a:extLst>
                  <a:ext uri="{FF2B5EF4-FFF2-40B4-BE49-F238E27FC236}">
                    <a16:creationId xmlns:a16="http://schemas.microsoft.com/office/drawing/2014/main" id="{CFF0C1FB-0821-4E42-A468-BF603EBED8A9}"/>
                  </a:ext>
                </a:extLst>
              </p:cNvPr>
              <p:cNvSpPr/>
              <p:nvPr/>
            </p:nvSpPr>
            <p:spPr bwMode="auto">
              <a:xfrm>
                <a:off x="4732356" y="5914862"/>
                <a:ext cx="979488" cy="1527175"/>
              </a:xfrm>
              <a:custGeom>
                <a:avLst/>
                <a:gdLst>
                  <a:gd name="T0" fmla="*/ 450 w 664"/>
                  <a:gd name="T1" fmla="*/ 1 h 1038"/>
                  <a:gd name="T2" fmla="*/ 440 w 664"/>
                  <a:gd name="T3" fmla="*/ 3 h 1038"/>
                  <a:gd name="T4" fmla="*/ 23 w 664"/>
                  <a:gd name="T5" fmla="*/ 279 h 1038"/>
                  <a:gd name="T6" fmla="*/ 18 w 664"/>
                  <a:gd name="T7" fmla="*/ 282 h 1038"/>
                  <a:gd name="T8" fmla="*/ 16 w 664"/>
                  <a:gd name="T9" fmla="*/ 293 h 1038"/>
                  <a:gd name="T10" fmla="*/ 166 w 664"/>
                  <a:gd name="T11" fmla="*/ 777 h 1038"/>
                  <a:gd name="T12" fmla="*/ 158 w 664"/>
                  <a:gd name="T13" fmla="*/ 790 h 1038"/>
                  <a:gd name="T14" fmla="*/ 79 w 664"/>
                  <a:gd name="T15" fmla="*/ 827 h 1038"/>
                  <a:gd name="T16" fmla="*/ 38 w 664"/>
                  <a:gd name="T17" fmla="*/ 1003 h 1038"/>
                  <a:gd name="T18" fmla="*/ 121 w 664"/>
                  <a:gd name="T19" fmla="*/ 1036 h 1038"/>
                  <a:gd name="T20" fmla="*/ 159 w 664"/>
                  <a:gd name="T21" fmla="*/ 1030 h 1038"/>
                  <a:gd name="T22" fmla="*/ 219 w 664"/>
                  <a:gd name="T23" fmla="*/ 997 h 1038"/>
                  <a:gd name="T24" fmla="*/ 277 w 664"/>
                  <a:gd name="T25" fmla="*/ 853 h 1038"/>
                  <a:gd name="T26" fmla="*/ 277 w 664"/>
                  <a:gd name="T27" fmla="*/ 852 h 1038"/>
                  <a:gd name="T28" fmla="*/ 158 w 664"/>
                  <a:gd name="T29" fmla="*/ 470 h 1038"/>
                  <a:gd name="T30" fmla="*/ 162 w 664"/>
                  <a:gd name="T31" fmla="*/ 458 h 1038"/>
                  <a:gd name="T32" fmla="*/ 438 w 664"/>
                  <a:gd name="T33" fmla="*/ 275 h 1038"/>
                  <a:gd name="T34" fmla="*/ 454 w 664"/>
                  <a:gd name="T35" fmla="*/ 280 h 1038"/>
                  <a:gd name="T36" fmla="*/ 539 w 664"/>
                  <a:gd name="T37" fmla="*/ 556 h 1038"/>
                  <a:gd name="T38" fmla="*/ 531 w 664"/>
                  <a:gd name="T39" fmla="*/ 569 h 1038"/>
                  <a:gd name="T40" fmla="*/ 453 w 664"/>
                  <a:gd name="T41" fmla="*/ 606 h 1038"/>
                  <a:gd name="T42" fmla="*/ 395 w 664"/>
                  <a:gd name="T43" fmla="*/ 694 h 1038"/>
                  <a:gd name="T44" fmla="*/ 411 w 664"/>
                  <a:gd name="T45" fmla="*/ 782 h 1038"/>
                  <a:gd name="T46" fmla="*/ 495 w 664"/>
                  <a:gd name="T47" fmla="*/ 815 h 1038"/>
                  <a:gd name="T48" fmla="*/ 592 w 664"/>
                  <a:gd name="T49" fmla="*/ 776 h 1038"/>
                  <a:gd name="T50" fmla="*/ 650 w 664"/>
                  <a:gd name="T51" fmla="*/ 631 h 1038"/>
                  <a:gd name="T52" fmla="*/ 650 w 664"/>
                  <a:gd name="T53" fmla="*/ 630 h 1038"/>
                  <a:gd name="T54" fmla="*/ 457 w 664"/>
                  <a:gd name="T55" fmla="*/ 9 h 1038"/>
                  <a:gd name="T56" fmla="*/ 450 w 664"/>
                  <a:gd name="T57" fmla="*/ 1 h 1038"/>
                  <a:gd name="T58" fmla="*/ 416 w 664"/>
                  <a:gd name="T59" fmla="*/ 158 h 1038"/>
                  <a:gd name="T60" fmla="*/ 422 w 664"/>
                  <a:gd name="T61" fmla="*/ 178 h 1038"/>
                  <a:gd name="T62" fmla="*/ 418 w 664"/>
                  <a:gd name="T63" fmla="*/ 190 h 1038"/>
                  <a:gd name="T64" fmla="*/ 142 w 664"/>
                  <a:gd name="T65" fmla="*/ 374 h 1038"/>
                  <a:gd name="T66" fmla="*/ 127 w 664"/>
                  <a:gd name="T67" fmla="*/ 368 h 1038"/>
                  <a:gd name="T68" fmla="*/ 120 w 664"/>
                  <a:gd name="T69" fmla="*/ 348 h 1038"/>
                  <a:gd name="T70" fmla="*/ 124 w 664"/>
                  <a:gd name="T71" fmla="*/ 336 h 1038"/>
                  <a:gd name="T72" fmla="*/ 400 w 664"/>
                  <a:gd name="T73" fmla="*/ 153 h 1038"/>
                  <a:gd name="T74" fmla="*/ 416 w 664"/>
                  <a:gd name="T75" fmla="*/ 15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4" h="1038">
                    <a:moveTo>
                      <a:pt x="450" y="1"/>
                    </a:moveTo>
                    <a:cubicBezTo>
                      <a:pt x="446" y="0"/>
                      <a:pt x="443" y="1"/>
                      <a:pt x="440" y="3"/>
                    </a:cubicBezTo>
                    <a:cubicBezTo>
                      <a:pt x="440" y="3"/>
                      <a:pt x="32" y="273"/>
                      <a:pt x="23" y="279"/>
                    </a:cubicBezTo>
                    <a:cubicBezTo>
                      <a:pt x="21" y="280"/>
                      <a:pt x="19" y="281"/>
                      <a:pt x="18" y="282"/>
                    </a:cubicBezTo>
                    <a:cubicBezTo>
                      <a:pt x="16" y="285"/>
                      <a:pt x="15" y="289"/>
                      <a:pt x="16" y="293"/>
                    </a:cubicBezTo>
                    <a:cubicBezTo>
                      <a:pt x="166" y="777"/>
                      <a:pt x="166" y="777"/>
                      <a:pt x="166" y="777"/>
                    </a:cubicBezTo>
                    <a:cubicBezTo>
                      <a:pt x="168" y="783"/>
                      <a:pt x="164" y="789"/>
                      <a:pt x="158" y="790"/>
                    </a:cubicBezTo>
                    <a:cubicBezTo>
                      <a:pt x="131" y="795"/>
                      <a:pt x="103" y="808"/>
                      <a:pt x="79" y="827"/>
                    </a:cubicBezTo>
                    <a:cubicBezTo>
                      <a:pt x="18" y="877"/>
                      <a:pt x="0" y="956"/>
                      <a:pt x="38" y="1003"/>
                    </a:cubicBezTo>
                    <a:cubicBezTo>
                      <a:pt x="57" y="1026"/>
                      <a:pt x="87" y="1038"/>
                      <a:pt x="121" y="1036"/>
                    </a:cubicBezTo>
                    <a:cubicBezTo>
                      <a:pt x="134" y="1036"/>
                      <a:pt x="146" y="1033"/>
                      <a:pt x="159" y="1030"/>
                    </a:cubicBezTo>
                    <a:cubicBezTo>
                      <a:pt x="180" y="1023"/>
                      <a:pt x="200" y="1012"/>
                      <a:pt x="219" y="997"/>
                    </a:cubicBezTo>
                    <a:cubicBezTo>
                      <a:pt x="267" y="958"/>
                      <a:pt x="290" y="900"/>
                      <a:pt x="277" y="853"/>
                    </a:cubicBezTo>
                    <a:cubicBezTo>
                      <a:pt x="277" y="852"/>
                      <a:pt x="277" y="852"/>
                      <a:pt x="277" y="852"/>
                    </a:cubicBezTo>
                    <a:cubicBezTo>
                      <a:pt x="158" y="470"/>
                      <a:pt x="158" y="470"/>
                      <a:pt x="158" y="470"/>
                    </a:cubicBezTo>
                    <a:cubicBezTo>
                      <a:pt x="157" y="465"/>
                      <a:pt x="158" y="461"/>
                      <a:pt x="162" y="458"/>
                    </a:cubicBezTo>
                    <a:cubicBezTo>
                      <a:pt x="438" y="275"/>
                      <a:pt x="438" y="275"/>
                      <a:pt x="438" y="275"/>
                    </a:cubicBezTo>
                    <a:cubicBezTo>
                      <a:pt x="444" y="271"/>
                      <a:pt x="452" y="274"/>
                      <a:pt x="454" y="280"/>
                    </a:cubicBezTo>
                    <a:cubicBezTo>
                      <a:pt x="539" y="556"/>
                      <a:pt x="539" y="556"/>
                      <a:pt x="539" y="556"/>
                    </a:cubicBezTo>
                    <a:cubicBezTo>
                      <a:pt x="541" y="562"/>
                      <a:pt x="537" y="568"/>
                      <a:pt x="531" y="569"/>
                    </a:cubicBezTo>
                    <a:cubicBezTo>
                      <a:pt x="504" y="574"/>
                      <a:pt x="476" y="587"/>
                      <a:pt x="453" y="606"/>
                    </a:cubicBezTo>
                    <a:cubicBezTo>
                      <a:pt x="424" y="630"/>
                      <a:pt x="403" y="661"/>
                      <a:pt x="395" y="694"/>
                    </a:cubicBezTo>
                    <a:cubicBezTo>
                      <a:pt x="386" y="728"/>
                      <a:pt x="392" y="759"/>
                      <a:pt x="411" y="782"/>
                    </a:cubicBezTo>
                    <a:cubicBezTo>
                      <a:pt x="430" y="805"/>
                      <a:pt x="460" y="817"/>
                      <a:pt x="495" y="815"/>
                    </a:cubicBezTo>
                    <a:cubicBezTo>
                      <a:pt x="528" y="814"/>
                      <a:pt x="563" y="800"/>
                      <a:pt x="592" y="776"/>
                    </a:cubicBezTo>
                    <a:cubicBezTo>
                      <a:pt x="641" y="736"/>
                      <a:pt x="664" y="678"/>
                      <a:pt x="650" y="631"/>
                    </a:cubicBezTo>
                    <a:cubicBezTo>
                      <a:pt x="650" y="630"/>
                      <a:pt x="650" y="630"/>
                      <a:pt x="650" y="630"/>
                    </a:cubicBezTo>
                    <a:cubicBezTo>
                      <a:pt x="457" y="9"/>
                      <a:pt x="457" y="9"/>
                      <a:pt x="457" y="9"/>
                    </a:cubicBezTo>
                    <a:cubicBezTo>
                      <a:pt x="456" y="5"/>
                      <a:pt x="453" y="2"/>
                      <a:pt x="450" y="1"/>
                    </a:cubicBezTo>
                    <a:moveTo>
                      <a:pt x="416" y="158"/>
                    </a:moveTo>
                    <a:cubicBezTo>
                      <a:pt x="422" y="178"/>
                      <a:pt x="422" y="178"/>
                      <a:pt x="422" y="178"/>
                    </a:cubicBezTo>
                    <a:cubicBezTo>
                      <a:pt x="423" y="182"/>
                      <a:pt x="422" y="187"/>
                      <a:pt x="418" y="190"/>
                    </a:cubicBezTo>
                    <a:cubicBezTo>
                      <a:pt x="142" y="374"/>
                      <a:pt x="142" y="374"/>
                      <a:pt x="142" y="374"/>
                    </a:cubicBezTo>
                    <a:cubicBezTo>
                      <a:pt x="136" y="378"/>
                      <a:pt x="129" y="375"/>
                      <a:pt x="127" y="368"/>
                    </a:cubicBezTo>
                    <a:cubicBezTo>
                      <a:pt x="120" y="348"/>
                      <a:pt x="120" y="348"/>
                      <a:pt x="120" y="348"/>
                    </a:cubicBezTo>
                    <a:cubicBezTo>
                      <a:pt x="119" y="343"/>
                      <a:pt x="120" y="338"/>
                      <a:pt x="124" y="336"/>
                    </a:cubicBezTo>
                    <a:cubicBezTo>
                      <a:pt x="400" y="153"/>
                      <a:pt x="400" y="153"/>
                      <a:pt x="400" y="153"/>
                    </a:cubicBezTo>
                    <a:cubicBezTo>
                      <a:pt x="406" y="149"/>
                      <a:pt x="414" y="152"/>
                      <a:pt x="416" y="15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任意多边形: 形状 66">
                <a:extLst>
                  <a:ext uri="{FF2B5EF4-FFF2-40B4-BE49-F238E27FC236}">
                    <a16:creationId xmlns:a16="http://schemas.microsoft.com/office/drawing/2014/main" id="{159028B7-1AA8-4D5B-ABCF-3FB52EED4329}"/>
                  </a:ext>
                </a:extLst>
              </p:cNvPr>
              <p:cNvSpPr/>
              <p:nvPr/>
            </p:nvSpPr>
            <p:spPr bwMode="auto">
              <a:xfrm>
                <a:off x="4843481" y="7011824"/>
                <a:ext cx="303213" cy="428625"/>
              </a:xfrm>
              <a:custGeom>
                <a:avLst/>
                <a:gdLst>
                  <a:gd name="T0" fmla="*/ 169 w 206"/>
                  <a:gd name="T1" fmla="*/ 0 h 291"/>
                  <a:gd name="T2" fmla="*/ 0 w 206"/>
                  <a:gd name="T3" fmla="*/ 284 h 291"/>
                  <a:gd name="T4" fmla="*/ 40 w 206"/>
                  <a:gd name="T5" fmla="*/ 291 h 291"/>
                  <a:gd name="T6" fmla="*/ 45 w 206"/>
                  <a:gd name="T7" fmla="*/ 291 h 291"/>
                  <a:gd name="T8" fmla="*/ 46 w 206"/>
                  <a:gd name="T9" fmla="*/ 291 h 291"/>
                  <a:gd name="T10" fmla="*/ 46 w 206"/>
                  <a:gd name="T11" fmla="*/ 291 h 291"/>
                  <a:gd name="T12" fmla="*/ 46 w 206"/>
                  <a:gd name="T13" fmla="*/ 291 h 291"/>
                  <a:gd name="T14" fmla="*/ 46 w 206"/>
                  <a:gd name="T15" fmla="*/ 291 h 291"/>
                  <a:gd name="T16" fmla="*/ 84 w 206"/>
                  <a:gd name="T17" fmla="*/ 285 h 291"/>
                  <a:gd name="T18" fmla="*/ 144 w 206"/>
                  <a:gd name="T19" fmla="*/ 252 h 291"/>
                  <a:gd name="T20" fmla="*/ 206 w 206"/>
                  <a:gd name="T21" fmla="*/ 135 h 291"/>
                  <a:gd name="T22" fmla="*/ 202 w 206"/>
                  <a:gd name="T23" fmla="*/ 108 h 291"/>
                  <a:gd name="T24" fmla="*/ 202 w 206"/>
                  <a:gd name="T25" fmla="*/ 107 h 291"/>
                  <a:gd name="T26" fmla="*/ 169 w 206"/>
                  <a:gd name="T2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91">
                    <a:moveTo>
                      <a:pt x="169" y="0"/>
                    </a:moveTo>
                    <a:cubicBezTo>
                      <a:pt x="144" y="166"/>
                      <a:pt x="59" y="247"/>
                      <a:pt x="0" y="284"/>
                    </a:cubicBezTo>
                    <a:cubicBezTo>
                      <a:pt x="12" y="289"/>
                      <a:pt x="26" y="291"/>
                      <a:pt x="40" y="291"/>
                    </a:cubicBezTo>
                    <a:cubicBezTo>
                      <a:pt x="42" y="291"/>
                      <a:pt x="44" y="291"/>
                      <a:pt x="45" y="291"/>
                    </a:cubicBezTo>
                    <a:cubicBezTo>
                      <a:pt x="45" y="291"/>
                      <a:pt x="45" y="291"/>
                      <a:pt x="46" y="291"/>
                    </a:cubicBezTo>
                    <a:cubicBezTo>
                      <a:pt x="46" y="291"/>
                      <a:pt x="46" y="291"/>
                      <a:pt x="46" y="291"/>
                    </a:cubicBezTo>
                    <a:cubicBezTo>
                      <a:pt x="46" y="291"/>
                      <a:pt x="46" y="291"/>
                      <a:pt x="46" y="291"/>
                    </a:cubicBezTo>
                    <a:cubicBezTo>
                      <a:pt x="46" y="291"/>
                      <a:pt x="46" y="291"/>
                      <a:pt x="46" y="291"/>
                    </a:cubicBezTo>
                    <a:cubicBezTo>
                      <a:pt x="59" y="291"/>
                      <a:pt x="71" y="288"/>
                      <a:pt x="84" y="285"/>
                    </a:cubicBezTo>
                    <a:cubicBezTo>
                      <a:pt x="105" y="278"/>
                      <a:pt x="125" y="267"/>
                      <a:pt x="144" y="252"/>
                    </a:cubicBezTo>
                    <a:cubicBezTo>
                      <a:pt x="183" y="220"/>
                      <a:pt x="206" y="176"/>
                      <a:pt x="206" y="135"/>
                    </a:cubicBezTo>
                    <a:cubicBezTo>
                      <a:pt x="206" y="126"/>
                      <a:pt x="204" y="117"/>
                      <a:pt x="202" y="108"/>
                    </a:cubicBezTo>
                    <a:cubicBezTo>
                      <a:pt x="202" y="107"/>
                      <a:pt x="202" y="107"/>
                      <a:pt x="202" y="107"/>
                    </a:cubicBezTo>
                    <a:cubicBezTo>
                      <a:pt x="169" y="0"/>
                      <a:pt x="169" y="0"/>
                      <a:pt x="16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任意多边形: 形状 67">
                <a:extLst>
                  <a:ext uri="{FF2B5EF4-FFF2-40B4-BE49-F238E27FC236}">
                    <a16:creationId xmlns:a16="http://schemas.microsoft.com/office/drawing/2014/main" id="{51D19A1D-6875-4992-8379-B8242622C4B7}"/>
                  </a:ext>
                </a:extLst>
              </p:cNvPr>
              <p:cNvSpPr/>
              <p:nvPr/>
            </p:nvSpPr>
            <p:spPr bwMode="auto">
              <a:xfrm>
                <a:off x="5391168" y="6716549"/>
                <a:ext cx="304800" cy="400050"/>
              </a:xfrm>
              <a:custGeom>
                <a:avLst/>
                <a:gdLst>
                  <a:gd name="T0" fmla="*/ 176 w 207"/>
                  <a:gd name="T1" fmla="*/ 0 h 271"/>
                  <a:gd name="T2" fmla="*/ 0 w 207"/>
                  <a:gd name="T3" fmla="*/ 263 h 271"/>
                  <a:gd name="T4" fmla="*/ 41 w 207"/>
                  <a:gd name="T5" fmla="*/ 271 h 271"/>
                  <a:gd name="T6" fmla="*/ 48 w 207"/>
                  <a:gd name="T7" fmla="*/ 270 h 271"/>
                  <a:gd name="T8" fmla="*/ 145 w 207"/>
                  <a:gd name="T9" fmla="*/ 231 h 271"/>
                  <a:gd name="T10" fmla="*/ 207 w 207"/>
                  <a:gd name="T11" fmla="*/ 114 h 271"/>
                  <a:gd name="T12" fmla="*/ 207 w 207"/>
                  <a:gd name="T13" fmla="*/ 112 h 271"/>
                  <a:gd name="T14" fmla="*/ 203 w 207"/>
                  <a:gd name="T15" fmla="*/ 86 h 271"/>
                  <a:gd name="T16" fmla="*/ 203 w 207"/>
                  <a:gd name="T17" fmla="*/ 85 h 271"/>
                  <a:gd name="T18" fmla="*/ 180 w 207"/>
                  <a:gd name="T19" fmla="*/ 13 h 271"/>
                  <a:gd name="T20" fmla="*/ 178 w 207"/>
                  <a:gd name="T21" fmla="*/ 5 h 271"/>
                  <a:gd name="T22" fmla="*/ 176 w 207"/>
                  <a:gd name="T2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1">
                    <a:moveTo>
                      <a:pt x="176" y="0"/>
                    </a:moveTo>
                    <a:cubicBezTo>
                      <a:pt x="144" y="159"/>
                      <a:pt x="54" y="232"/>
                      <a:pt x="0" y="263"/>
                    </a:cubicBezTo>
                    <a:cubicBezTo>
                      <a:pt x="12" y="268"/>
                      <a:pt x="26" y="271"/>
                      <a:pt x="41" y="271"/>
                    </a:cubicBezTo>
                    <a:cubicBezTo>
                      <a:pt x="44" y="271"/>
                      <a:pt x="46" y="271"/>
                      <a:pt x="48" y="270"/>
                    </a:cubicBezTo>
                    <a:cubicBezTo>
                      <a:pt x="81" y="269"/>
                      <a:pt x="116" y="255"/>
                      <a:pt x="145" y="231"/>
                    </a:cubicBezTo>
                    <a:cubicBezTo>
                      <a:pt x="184" y="199"/>
                      <a:pt x="207" y="155"/>
                      <a:pt x="207" y="114"/>
                    </a:cubicBezTo>
                    <a:cubicBezTo>
                      <a:pt x="207" y="114"/>
                      <a:pt x="207" y="113"/>
                      <a:pt x="207" y="112"/>
                    </a:cubicBezTo>
                    <a:cubicBezTo>
                      <a:pt x="207" y="103"/>
                      <a:pt x="205" y="94"/>
                      <a:pt x="203" y="86"/>
                    </a:cubicBezTo>
                    <a:cubicBezTo>
                      <a:pt x="203" y="85"/>
                      <a:pt x="203" y="85"/>
                      <a:pt x="203" y="85"/>
                    </a:cubicBezTo>
                    <a:cubicBezTo>
                      <a:pt x="180" y="13"/>
                      <a:pt x="180" y="13"/>
                      <a:pt x="180" y="13"/>
                    </a:cubicBezTo>
                    <a:cubicBezTo>
                      <a:pt x="178" y="5"/>
                      <a:pt x="178" y="5"/>
                      <a:pt x="178" y="5"/>
                    </a:cubicBezTo>
                    <a:cubicBezTo>
                      <a:pt x="176" y="0"/>
                      <a:pt x="176" y="0"/>
                      <a:pt x="17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9" name="组合 68">
              <a:extLst>
                <a:ext uri="{FF2B5EF4-FFF2-40B4-BE49-F238E27FC236}">
                  <a16:creationId xmlns:a16="http://schemas.microsoft.com/office/drawing/2014/main" id="{5B5EF561-4115-4C3F-8320-E5791ACAD0B9}"/>
                </a:ext>
              </a:extLst>
            </p:cNvPr>
            <p:cNvGrpSpPr/>
            <p:nvPr userDrawn="1"/>
          </p:nvGrpSpPr>
          <p:grpSpPr>
            <a:xfrm rot="21095048">
              <a:off x="3899540" y="1871029"/>
              <a:ext cx="275123" cy="616655"/>
              <a:chOff x="7258068" y="6646699"/>
              <a:chExt cx="460375" cy="1031875"/>
            </a:xfrm>
          </p:grpSpPr>
          <p:sp>
            <p:nvSpPr>
              <p:cNvPr id="70" name="任意多边形: 形状 69">
                <a:extLst>
                  <a:ext uri="{FF2B5EF4-FFF2-40B4-BE49-F238E27FC236}">
                    <a16:creationId xmlns:a16="http://schemas.microsoft.com/office/drawing/2014/main" id="{F647267F-26AE-4BD4-918C-91D7A37C8417}"/>
                  </a:ext>
                </a:extLst>
              </p:cNvPr>
              <p:cNvSpPr/>
              <p:nvPr/>
            </p:nvSpPr>
            <p:spPr bwMode="auto">
              <a:xfrm>
                <a:off x="7258068" y="6646699"/>
                <a:ext cx="460375" cy="1031875"/>
              </a:xfrm>
              <a:custGeom>
                <a:avLst/>
                <a:gdLst>
                  <a:gd name="T0" fmla="*/ 303 w 313"/>
                  <a:gd name="T1" fmla="*/ 5 h 701"/>
                  <a:gd name="T2" fmla="*/ 246 w 313"/>
                  <a:gd name="T3" fmla="*/ 0 h 701"/>
                  <a:gd name="T4" fmla="*/ 235 w 313"/>
                  <a:gd name="T5" fmla="*/ 10 h 701"/>
                  <a:gd name="T6" fmla="*/ 198 w 313"/>
                  <a:gd name="T7" fmla="*/ 479 h 701"/>
                  <a:gd name="T8" fmla="*/ 183 w 313"/>
                  <a:gd name="T9" fmla="*/ 490 h 701"/>
                  <a:gd name="T10" fmla="*/ 105 w 313"/>
                  <a:gd name="T11" fmla="*/ 496 h 701"/>
                  <a:gd name="T12" fmla="*/ 25 w 313"/>
                  <a:gd name="T13" fmla="*/ 552 h 701"/>
                  <a:gd name="T14" fmla="*/ 8 w 313"/>
                  <a:gd name="T15" fmla="*/ 635 h 701"/>
                  <a:gd name="T16" fmla="*/ 104 w 313"/>
                  <a:gd name="T17" fmla="*/ 700 h 701"/>
                  <a:gd name="T18" fmla="*/ 168 w 313"/>
                  <a:gd name="T19" fmla="*/ 692 h 701"/>
                  <a:gd name="T20" fmla="*/ 268 w 313"/>
                  <a:gd name="T21" fmla="*/ 587 h 701"/>
                  <a:gd name="T22" fmla="*/ 268 w 313"/>
                  <a:gd name="T23" fmla="*/ 586 h 701"/>
                  <a:gd name="T24" fmla="*/ 313 w 313"/>
                  <a:gd name="T25" fmla="*/ 16 h 701"/>
                  <a:gd name="T26" fmla="*/ 303 w 313"/>
                  <a:gd name="T27"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701">
                    <a:moveTo>
                      <a:pt x="303" y="5"/>
                    </a:moveTo>
                    <a:cubicBezTo>
                      <a:pt x="246" y="0"/>
                      <a:pt x="246" y="0"/>
                      <a:pt x="246" y="0"/>
                    </a:cubicBezTo>
                    <a:cubicBezTo>
                      <a:pt x="240" y="0"/>
                      <a:pt x="235" y="4"/>
                      <a:pt x="235" y="10"/>
                    </a:cubicBezTo>
                    <a:cubicBezTo>
                      <a:pt x="198" y="479"/>
                      <a:pt x="198" y="479"/>
                      <a:pt x="198" y="479"/>
                    </a:cubicBezTo>
                    <a:cubicBezTo>
                      <a:pt x="198" y="486"/>
                      <a:pt x="191" y="492"/>
                      <a:pt x="183" y="490"/>
                    </a:cubicBezTo>
                    <a:cubicBezTo>
                      <a:pt x="159" y="486"/>
                      <a:pt x="131" y="488"/>
                      <a:pt x="105" y="496"/>
                    </a:cubicBezTo>
                    <a:cubicBezTo>
                      <a:pt x="72" y="507"/>
                      <a:pt x="43" y="527"/>
                      <a:pt x="25" y="552"/>
                    </a:cubicBezTo>
                    <a:cubicBezTo>
                      <a:pt x="6" y="579"/>
                      <a:pt x="0" y="608"/>
                      <a:pt x="8" y="635"/>
                    </a:cubicBezTo>
                    <a:cubicBezTo>
                      <a:pt x="20" y="672"/>
                      <a:pt x="59" y="696"/>
                      <a:pt x="104" y="700"/>
                    </a:cubicBezTo>
                    <a:cubicBezTo>
                      <a:pt x="125" y="701"/>
                      <a:pt x="146" y="699"/>
                      <a:pt x="168" y="692"/>
                    </a:cubicBezTo>
                    <a:cubicBezTo>
                      <a:pt x="223" y="674"/>
                      <a:pt x="263" y="632"/>
                      <a:pt x="268" y="587"/>
                    </a:cubicBezTo>
                    <a:cubicBezTo>
                      <a:pt x="268" y="586"/>
                      <a:pt x="268" y="586"/>
                      <a:pt x="268" y="586"/>
                    </a:cubicBezTo>
                    <a:cubicBezTo>
                      <a:pt x="313" y="16"/>
                      <a:pt x="313" y="16"/>
                      <a:pt x="313" y="16"/>
                    </a:cubicBezTo>
                    <a:cubicBezTo>
                      <a:pt x="313" y="10"/>
                      <a:pt x="309" y="5"/>
                      <a:pt x="303" y="5"/>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任意多边形: 形状 70">
                <a:extLst>
                  <a:ext uri="{FF2B5EF4-FFF2-40B4-BE49-F238E27FC236}">
                    <a16:creationId xmlns:a16="http://schemas.microsoft.com/office/drawing/2014/main" id="{93156DBB-1600-433D-9E27-54E715221D51}"/>
                  </a:ext>
                </a:extLst>
              </p:cNvPr>
              <p:cNvSpPr/>
              <p:nvPr/>
            </p:nvSpPr>
            <p:spPr bwMode="auto">
              <a:xfrm>
                <a:off x="7310456" y="7407112"/>
                <a:ext cx="350838" cy="269875"/>
              </a:xfrm>
              <a:custGeom>
                <a:avLst/>
                <a:gdLst>
                  <a:gd name="T0" fmla="*/ 238 w 238"/>
                  <a:gd name="T1" fmla="*/ 0 h 183"/>
                  <a:gd name="T2" fmla="*/ 0 w 238"/>
                  <a:gd name="T3" fmla="*/ 157 h 183"/>
                  <a:gd name="T4" fmla="*/ 66 w 238"/>
                  <a:gd name="T5" fmla="*/ 182 h 183"/>
                  <a:gd name="T6" fmla="*/ 66 w 238"/>
                  <a:gd name="T7" fmla="*/ 182 h 183"/>
                  <a:gd name="T8" fmla="*/ 66 w 238"/>
                  <a:gd name="T9" fmla="*/ 182 h 183"/>
                  <a:gd name="T10" fmla="*/ 66 w 238"/>
                  <a:gd name="T11" fmla="*/ 182 h 183"/>
                  <a:gd name="T12" fmla="*/ 67 w 238"/>
                  <a:gd name="T13" fmla="*/ 182 h 183"/>
                  <a:gd name="T14" fmla="*/ 67 w 238"/>
                  <a:gd name="T15" fmla="*/ 182 h 183"/>
                  <a:gd name="T16" fmla="*/ 67 w 238"/>
                  <a:gd name="T17" fmla="*/ 182 h 183"/>
                  <a:gd name="T18" fmla="*/ 67 w 238"/>
                  <a:gd name="T19" fmla="*/ 182 h 183"/>
                  <a:gd name="T20" fmla="*/ 67 w 238"/>
                  <a:gd name="T21" fmla="*/ 182 h 183"/>
                  <a:gd name="T22" fmla="*/ 67 w 238"/>
                  <a:gd name="T23" fmla="*/ 182 h 183"/>
                  <a:gd name="T24" fmla="*/ 67 w 238"/>
                  <a:gd name="T25" fmla="*/ 182 h 183"/>
                  <a:gd name="T26" fmla="*/ 68 w 238"/>
                  <a:gd name="T27" fmla="*/ 183 h 183"/>
                  <a:gd name="T28" fmla="*/ 68 w 238"/>
                  <a:gd name="T29" fmla="*/ 183 h 183"/>
                  <a:gd name="T30" fmla="*/ 68 w 238"/>
                  <a:gd name="T31" fmla="*/ 183 h 183"/>
                  <a:gd name="T32" fmla="*/ 68 w 238"/>
                  <a:gd name="T33" fmla="*/ 183 h 183"/>
                  <a:gd name="T34" fmla="*/ 68 w 238"/>
                  <a:gd name="T35" fmla="*/ 183 h 183"/>
                  <a:gd name="T36" fmla="*/ 68 w 238"/>
                  <a:gd name="T37" fmla="*/ 183 h 183"/>
                  <a:gd name="T38" fmla="*/ 80 w 238"/>
                  <a:gd name="T39" fmla="*/ 183 h 183"/>
                  <a:gd name="T40" fmla="*/ 132 w 238"/>
                  <a:gd name="T41" fmla="*/ 175 h 183"/>
                  <a:gd name="T42" fmla="*/ 232 w 238"/>
                  <a:gd name="T43" fmla="*/ 70 h 183"/>
                  <a:gd name="T44" fmla="*/ 232 w 238"/>
                  <a:gd name="T45" fmla="*/ 69 h 183"/>
                  <a:gd name="T46" fmla="*/ 238 w 238"/>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83">
                    <a:moveTo>
                      <a:pt x="238" y="0"/>
                    </a:moveTo>
                    <a:cubicBezTo>
                      <a:pt x="156" y="118"/>
                      <a:pt x="57" y="150"/>
                      <a:pt x="0" y="157"/>
                    </a:cubicBezTo>
                    <a:cubicBezTo>
                      <a:pt x="17" y="171"/>
                      <a:pt x="40" y="180"/>
                      <a:pt x="66" y="182"/>
                    </a:cubicBezTo>
                    <a:cubicBezTo>
                      <a:pt x="66" y="182"/>
                      <a:pt x="66" y="182"/>
                      <a:pt x="66" y="182"/>
                    </a:cubicBezTo>
                    <a:cubicBezTo>
                      <a:pt x="66" y="182"/>
                      <a:pt x="66" y="182"/>
                      <a:pt x="66" y="182"/>
                    </a:cubicBezTo>
                    <a:cubicBezTo>
                      <a:pt x="66" y="182"/>
                      <a:pt x="66" y="182"/>
                      <a:pt x="66" y="182"/>
                    </a:cubicBezTo>
                    <a:cubicBezTo>
                      <a:pt x="66" y="182"/>
                      <a:pt x="66"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72" y="183"/>
                      <a:pt x="76" y="183"/>
                      <a:pt x="80" y="183"/>
                    </a:cubicBezTo>
                    <a:cubicBezTo>
                      <a:pt x="97" y="183"/>
                      <a:pt x="115" y="180"/>
                      <a:pt x="132" y="175"/>
                    </a:cubicBezTo>
                    <a:cubicBezTo>
                      <a:pt x="187" y="157"/>
                      <a:pt x="227" y="115"/>
                      <a:pt x="232" y="70"/>
                    </a:cubicBezTo>
                    <a:cubicBezTo>
                      <a:pt x="232" y="69"/>
                      <a:pt x="232" y="69"/>
                      <a:pt x="232" y="69"/>
                    </a:cubicBezTo>
                    <a:cubicBezTo>
                      <a:pt x="238" y="0"/>
                      <a:pt x="238" y="0"/>
                      <a:pt x="23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263895810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84663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日期占位符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384818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035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1142FD1-F389-4CB0-AE41-F101B507CA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9E9C72-D44A-4F74-84DB-F53F3F2B12F4}"/>
              </a:ext>
            </a:extLst>
          </p:cNvPr>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01D3D8-F019-4514-988E-4EF8C15DFE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4088CBC9-6096-4A2F-9590-AEA863A925BA}" type="datetimeFigureOut">
              <a:rPr lang="zh-CN" altLang="en-US" smtClean="0"/>
              <a:t>2023/11/24</a:t>
            </a:fld>
            <a:endParaRPr lang="zh-CN" altLang="en-US"/>
          </a:p>
        </p:txBody>
      </p:sp>
      <p:sp>
        <p:nvSpPr>
          <p:cNvPr id="5" name="页脚占位符 4">
            <a:extLst>
              <a:ext uri="{FF2B5EF4-FFF2-40B4-BE49-F238E27FC236}">
                <a16:creationId xmlns:a16="http://schemas.microsoft.com/office/drawing/2014/main" id="{D9E723EF-D242-45A7-B105-6EC97FF67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212BCB8-7248-4716-B19D-54DF2530C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68C87A08-A758-4FE9-B63C-49AED835B7D6}" type="slidenum">
              <a:rPr lang="zh-CN" altLang="en-US" smtClean="0"/>
              <a:t>‹#›</a:t>
            </a:fld>
            <a:endParaRPr lang="zh-CN" altLang="en-US"/>
          </a:p>
        </p:txBody>
      </p:sp>
    </p:spTree>
    <p:extLst>
      <p:ext uri="{BB962C8B-B14F-4D97-AF65-F5344CB8AC3E}">
        <p14:creationId xmlns:p14="http://schemas.microsoft.com/office/powerpoint/2010/main" val="3216171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66474759"/>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1387023" y="2692191"/>
            <a:ext cx="9417963" cy="1200329"/>
          </a:xfrm>
          <a:prstGeom prst="rect">
            <a:avLst/>
          </a:prstGeom>
          <a:noFill/>
        </p:spPr>
        <p:txBody>
          <a:bodyPr wrap="none" rtlCol="0">
            <a:spAutoFit/>
          </a:bodyPr>
          <a:lstStyle/>
          <a:p>
            <a:pPr algn="ctr"/>
            <a:r>
              <a:rPr lang="zh-CN" altLang="en-US" sz="7200" b="1" dirty="0">
                <a:solidFill>
                  <a:srgbClr val="002060"/>
                </a:solidFill>
                <a:latin typeface="+mj-ea"/>
                <a:ea typeface="+mj-ea"/>
              </a:rPr>
              <a:t>关于模型精细度的讨论</a:t>
            </a: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 name="文本框 1">
            <a:extLst>
              <a:ext uri="{FF2B5EF4-FFF2-40B4-BE49-F238E27FC236}">
                <a16:creationId xmlns:a16="http://schemas.microsoft.com/office/drawing/2014/main" id="{8436668D-719B-302C-C9D7-EB54F3B6CE9C}"/>
              </a:ext>
            </a:extLst>
          </p:cNvPr>
          <p:cNvSpPr txBox="1"/>
          <p:nvPr/>
        </p:nvSpPr>
        <p:spPr>
          <a:xfrm>
            <a:off x="2840939" y="4568255"/>
            <a:ext cx="6510117" cy="584775"/>
          </a:xfrm>
          <a:prstGeom prst="rect">
            <a:avLst/>
          </a:prstGeom>
          <a:noFill/>
        </p:spPr>
        <p:txBody>
          <a:bodyPr wrap="none" rtlCol="0">
            <a:spAutoFit/>
          </a:bodyPr>
          <a:lstStyle/>
          <a:p>
            <a:pPr algn="ctr"/>
            <a:r>
              <a:rPr lang="en-US" altLang="zh-CN" sz="3200" b="1" dirty="0">
                <a:solidFill>
                  <a:srgbClr val="002060"/>
                </a:solidFill>
                <a:latin typeface="+mj-ea"/>
                <a:ea typeface="+mj-ea"/>
              </a:rPr>
              <a:t>2250758  </a:t>
            </a:r>
            <a:r>
              <a:rPr lang="zh-CN" altLang="en-US" sz="3200" b="1" dirty="0">
                <a:solidFill>
                  <a:srgbClr val="002060"/>
                </a:solidFill>
                <a:latin typeface="+mj-ea"/>
                <a:ea typeface="+mj-ea"/>
              </a:rPr>
              <a:t>林继申</a:t>
            </a:r>
            <a:r>
              <a:rPr lang="en-US" altLang="zh-CN" sz="3200" b="1" dirty="0">
                <a:solidFill>
                  <a:srgbClr val="002060"/>
                </a:solidFill>
                <a:latin typeface="+mj-ea"/>
                <a:ea typeface="+mj-ea"/>
              </a:rPr>
              <a:t>  2023</a:t>
            </a:r>
            <a:r>
              <a:rPr lang="zh-CN" altLang="en-US" sz="3200" b="1" dirty="0">
                <a:solidFill>
                  <a:srgbClr val="002060"/>
                </a:solidFill>
                <a:latin typeface="+mj-ea"/>
                <a:ea typeface="+mj-ea"/>
              </a:rPr>
              <a:t>年</a:t>
            </a:r>
            <a:r>
              <a:rPr lang="en-US" altLang="zh-CN" sz="3200" b="1" dirty="0">
                <a:solidFill>
                  <a:srgbClr val="002060"/>
                </a:solidFill>
                <a:latin typeface="+mj-ea"/>
                <a:ea typeface="+mj-ea"/>
              </a:rPr>
              <a:t>11</a:t>
            </a:r>
            <a:r>
              <a:rPr lang="zh-CN" altLang="en-US" sz="3200" b="1" dirty="0">
                <a:solidFill>
                  <a:srgbClr val="002060"/>
                </a:solidFill>
                <a:latin typeface="+mj-ea"/>
                <a:ea typeface="+mj-ea"/>
              </a:rPr>
              <a:t>月</a:t>
            </a:r>
            <a:r>
              <a:rPr lang="en-US" altLang="zh-CN" sz="3200" b="1" dirty="0">
                <a:solidFill>
                  <a:srgbClr val="002060"/>
                </a:solidFill>
                <a:latin typeface="+mj-ea"/>
                <a:ea typeface="+mj-ea"/>
              </a:rPr>
              <a:t>24</a:t>
            </a:r>
            <a:r>
              <a:rPr lang="zh-CN" altLang="en-US" sz="3200" b="1" dirty="0">
                <a:solidFill>
                  <a:srgbClr val="002060"/>
                </a:solidFill>
                <a:latin typeface="+mj-ea"/>
                <a:ea typeface="+mj-ea"/>
              </a:rPr>
              <a:t>日</a:t>
            </a: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BC0DD9B-4434-13B3-AF62-C4C4CBCEFD5F}"/>
              </a:ext>
            </a:extLst>
          </p:cNvPr>
          <p:cNvSpPr txBox="1"/>
          <p:nvPr/>
        </p:nvSpPr>
        <p:spPr>
          <a:xfrm>
            <a:off x="4618672" y="1549367"/>
            <a:ext cx="2954655" cy="646331"/>
          </a:xfrm>
          <a:prstGeom prst="rect">
            <a:avLst/>
          </a:prstGeom>
          <a:noFill/>
        </p:spPr>
        <p:txBody>
          <a:bodyPr wrap="none" rtlCol="0">
            <a:spAutoFit/>
          </a:bodyPr>
          <a:lstStyle/>
          <a:p>
            <a:pPr algn="ctr"/>
            <a:r>
              <a:rPr lang="zh-CN" altLang="en-US" sz="3600" b="1" dirty="0">
                <a:solidFill>
                  <a:srgbClr val="002060"/>
                </a:solidFill>
                <a:latin typeface="+mj-ea"/>
                <a:ea typeface="+mj-ea"/>
              </a:rPr>
              <a:t>数据量化推理</a:t>
            </a:r>
          </a:p>
        </p:txBody>
      </p:sp>
    </p:spTree>
    <p:extLst>
      <p:ext uri="{BB962C8B-B14F-4D97-AF65-F5344CB8AC3E}">
        <p14:creationId xmlns:p14="http://schemas.microsoft.com/office/powerpoint/2010/main" val="2165364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种群增长模型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27970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002060"/>
                </a:solidFill>
                <a:effectLst/>
                <a:uLnTx/>
                <a:uFillTx/>
                <a:latin typeface="+mj-ea"/>
                <a:ea typeface="+mj-ea"/>
                <a:cs typeface="+mn-cs"/>
              </a:rPr>
              <a:t>种群的“</a:t>
            </a:r>
            <a:r>
              <a:rPr kumimoji="0" lang="en-US" altLang="zh-CN" sz="2400" b="1" i="0" u="none" strike="noStrike" kern="1200" cap="none" spc="0" normalizeH="0" baseline="0" noProof="0" dirty="0">
                <a:ln>
                  <a:noFill/>
                </a:ln>
                <a:solidFill>
                  <a:srgbClr val="002060"/>
                </a:solidFill>
                <a:effectLst/>
                <a:uLnTx/>
                <a:uFillTx/>
                <a:latin typeface="+mj-ea"/>
                <a:ea typeface="+mj-ea"/>
                <a:cs typeface="+mn-cs"/>
              </a:rPr>
              <a:t>J</a:t>
            </a:r>
            <a:r>
              <a:rPr kumimoji="0" lang="zh-CN" altLang="en-US" sz="2400" b="1" i="0" u="none" strike="noStrike" kern="1200" cap="none" spc="0" normalizeH="0" baseline="0" noProof="0" dirty="0">
                <a:ln>
                  <a:noFill/>
                </a:ln>
                <a:solidFill>
                  <a:srgbClr val="002060"/>
                </a:solidFill>
                <a:effectLst/>
                <a:uLnTx/>
                <a:uFillTx/>
                <a:latin typeface="+mj-ea"/>
                <a:ea typeface="+mj-ea"/>
                <a:cs typeface="+mn-cs"/>
              </a:rPr>
              <a:t>”型增长模型</a:t>
            </a:r>
            <a:endParaRPr kumimoji="0" lang="en-US" altLang="zh-CN" sz="2400" b="1" i="0" u="none" strike="noStrike" kern="1200" cap="none" spc="0" normalizeH="0" baseline="0" noProof="0" dirty="0">
              <a:ln>
                <a:noFill/>
              </a:ln>
              <a:solidFill>
                <a:srgbClr val="002060"/>
              </a:solidFill>
              <a:effectLst/>
              <a:uLnTx/>
              <a:uFillTx/>
              <a:latin typeface="+mj-ea"/>
              <a:ea typeface="+mj-ea"/>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i="0" u="none" strike="noStrike" kern="1200" cap="none" spc="0" normalizeH="0" baseline="0" noProof="0" dirty="0">
                <a:ln>
                  <a:noFill/>
                </a:ln>
                <a:effectLst/>
                <a:uLnTx/>
                <a:uFillTx/>
                <a:latin typeface="+mj-ea"/>
                <a:ea typeface="+mj-ea"/>
                <a:cs typeface="+mn-cs"/>
              </a:rPr>
              <a:t>模型假设：食物和空间条件充裕、气候适宜、没有天敌和其他竞争物种等条件下，种群数量每年以一定的倍数增长，第二年是第一年的 </a:t>
            </a:r>
            <a:r>
              <a:rPr kumimoji="0" lang="en-US" altLang="zh-CN" sz="2400" i="0" u="none" strike="noStrike" kern="1200" cap="none" spc="0" normalizeH="0" baseline="0" noProof="0" dirty="0">
                <a:ln>
                  <a:noFill/>
                </a:ln>
                <a:effectLst/>
                <a:uLnTx/>
                <a:uFillTx/>
                <a:latin typeface="+mj-ea"/>
                <a:ea typeface="+mj-ea"/>
                <a:cs typeface="+mn-cs"/>
              </a:rPr>
              <a:t>λ </a:t>
            </a:r>
            <a:r>
              <a:rPr kumimoji="0" lang="zh-CN" altLang="en-US" sz="2400" i="0" u="none" strike="noStrike" kern="1200" cap="none" spc="0" normalizeH="0" baseline="0" noProof="0" dirty="0">
                <a:ln>
                  <a:noFill/>
                </a:ln>
                <a:effectLst/>
                <a:uLnTx/>
                <a:uFillTx/>
                <a:latin typeface="+mj-ea"/>
                <a:ea typeface="+mj-ea"/>
                <a:cs typeface="+mn-cs"/>
              </a:rPr>
              <a:t>倍。</a:t>
            </a:r>
            <a:endParaRPr kumimoji="0" lang="en-US" altLang="zh-CN" sz="2400" i="0" u="none" strike="noStrike" kern="1200" cap="none" spc="0" normalizeH="0" baseline="0" noProof="0" dirty="0">
              <a:ln>
                <a:noFill/>
              </a:ln>
              <a:effectLst/>
              <a:uLnTx/>
              <a:uFillTx/>
              <a:latin typeface="+mj-ea"/>
              <a:ea typeface="+mj-ea"/>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i="0" u="none" strike="noStrike" kern="1200" cap="none" spc="0" normalizeH="0" baseline="0" noProof="0" dirty="0">
                <a:ln>
                  <a:noFill/>
                </a:ln>
                <a:effectLst/>
                <a:uLnTx/>
                <a:uFillTx/>
                <a:latin typeface="+mj-ea"/>
                <a:ea typeface="+mj-ea"/>
                <a:cs typeface="+mn-cs"/>
              </a:rPr>
              <a:t>建立模型：</a:t>
            </a:r>
            <a:r>
              <a:rPr kumimoji="0" lang="en-US" altLang="zh-CN" sz="2400" i="0" u="none" strike="noStrike" kern="1200" cap="none" spc="0" normalizeH="0" baseline="0" noProof="0" dirty="0">
                <a:ln>
                  <a:noFill/>
                </a:ln>
                <a:effectLst/>
                <a:uLnTx/>
                <a:uFillTx/>
                <a:latin typeface="+mj-ea"/>
                <a:ea typeface="+mj-ea"/>
                <a:cs typeface="+mn-cs"/>
              </a:rPr>
              <a:t>t </a:t>
            </a:r>
            <a:r>
              <a:rPr kumimoji="0" lang="zh-CN" altLang="en-US" sz="2400" i="0" u="none" strike="noStrike" kern="1200" cap="none" spc="0" normalizeH="0" baseline="0" noProof="0" dirty="0">
                <a:ln>
                  <a:noFill/>
                </a:ln>
                <a:effectLst/>
                <a:uLnTx/>
                <a:uFillTx/>
                <a:latin typeface="+mj-ea"/>
                <a:ea typeface="+mj-ea"/>
                <a:cs typeface="+mn-cs"/>
              </a:rPr>
              <a:t>年后种群的数量：</a:t>
            </a:r>
            <a:endParaRPr kumimoji="0" lang="en-US" altLang="zh-CN" sz="2400" i="0" u="none" strike="noStrike" kern="1200" cap="none" spc="0" normalizeH="0" baseline="0" noProof="0" dirty="0">
              <a:ln>
                <a:noFill/>
              </a:ln>
              <a:effectLst/>
              <a:uLnTx/>
              <a:uFillTx/>
              <a:latin typeface="+mj-ea"/>
              <a:ea typeface="+mj-ea"/>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i="0" u="none" strike="noStrike" kern="1200" cap="none" spc="0" normalizeH="0" baseline="0" noProof="0" dirty="0">
                <a:ln>
                  <a:noFill/>
                </a:ln>
                <a:effectLst/>
                <a:uLnTx/>
                <a:uFillTx/>
                <a:latin typeface="+mj-ea"/>
                <a:ea typeface="+mj-ea"/>
                <a:cs typeface="+mn-cs"/>
              </a:rPr>
              <a:t>增长率与 </a:t>
            </a:r>
            <a:r>
              <a:rPr kumimoji="0" lang="en-US" altLang="zh-CN" sz="2400" i="0" u="none" strike="noStrike" kern="1200" cap="none" spc="0" normalizeH="0" baseline="0" noProof="0" dirty="0">
                <a:ln>
                  <a:noFill/>
                </a:ln>
                <a:effectLst/>
                <a:uLnTx/>
                <a:uFillTx/>
                <a:latin typeface="+mj-ea"/>
                <a:ea typeface="+mj-ea"/>
                <a:cs typeface="+mn-cs"/>
              </a:rPr>
              <a:t>λ </a:t>
            </a:r>
            <a:r>
              <a:rPr kumimoji="0" lang="zh-CN" altLang="en-US" sz="2400" i="0" u="none" strike="noStrike" kern="1200" cap="none" spc="0" normalizeH="0" baseline="0" noProof="0" dirty="0">
                <a:ln>
                  <a:noFill/>
                </a:ln>
                <a:effectLst/>
                <a:uLnTx/>
                <a:uFillTx/>
                <a:latin typeface="+mj-ea"/>
                <a:ea typeface="+mj-ea"/>
                <a:cs typeface="+mn-cs"/>
              </a:rPr>
              <a:t>的关系：增长率 </a:t>
            </a:r>
            <a:r>
              <a:rPr kumimoji="0" lang="en-US" altLang="zh-CN" sz="2400" i="0" u="none" strike="noStrike" kern="1200" cap="none" spc="0" normalizeH="0" baseline="0" noProof="0" dirty="0">
                <a:ln>
                  <a:noFill/>
                </a:ln>
                <a:effectLst/>
                <a:uLnTx/>
                <a:uFillTx/>
                <a:latin typeface="+mj-ea"/>
                <a:ea typeface="+mj-ea"/>
                <a:cs typeface="+mn-cs"/>
              </a:rPr>
              <a:t>= λ - 1</a:t>
            </a:r>
          </a:p>
        </p:txBody>
      </p:sp>
      <p:pic>
        <p:nvPicPr>
          <p:cNvPr id="2052" name="Picture 4">
            <a:extLst>
              <a:ext uri="{FF2B5EF4-FFF2-40B4-BE49-F238E27FC236}">
                <a16:creationId xmlns:a16="http://schemas.microsoft.com/office/drawing/2014/main" id="{D1DA100A-EABB-AD04-7073-2DB1D637C5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033" y="4227095"/>
            <a:ext cx="2705096" cy="22779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5C59477-4743-BE86-BBC0-1F4FE9753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105" y="4174666"/>
            <a:ext cx="4885026" cy="239664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F0F4DB4F-3164-CF75-D335-649DC910ED34}"/>
              </a:ext>
            </a:extLst>
          </p:cNvPr>
          <p:cNvPicPr>
            <a:picLocks noChangeAspect="1"/>
          </p:cNvPicPr>
          <p:nvPr/>
        </p:nvPicPr>
        <p:blipFill>
          <a:blip r:embed="rId6"/>
          <a:stretch>
            <a:fillRect/>
          </a:stretch>
        </p:blipFill>
        <p:spPr>
          <a:xfrm>
            <a:off x="5232824" y="2974170"/>
            <a:ext cx="1781912" cy="464355"/>
          </a:xfrm>
          <a:prstGeom prst="rect">
            <a:avLst/>
          </a:prstGeom>
        </p:spPr>
      </p:pic>
    </p:spTree>
    <p:extLst>
      <p:ext uri="{BB962C8B-B14F-4D97-AF65-F5344CB8AC3E}">
        <p14:creationId xmlns:p14="http://schemas.microsoft.com/office/powerpoint/2010/main" val="3509293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种群增长模型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27970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002060"/>
                </a:solidFill>
                <a:effectLst/>
                <a:uLnTx/>
                <a:uFillTx/>
                <a:latin typeface="+mj-ea"/>
                <a:ea typeface="+mj-ea"/>
                <a:cs typeface="+mn-cs"/>
              </a:rPr>
              <a:t>种群的“</a:t>
            </a:r>
            <a:r>
              <a:rPr kumimoji="0" lang="en-US" altLang="zh-CN" sz="2400" b="1" i="0" u="none" strike="noStrike" kern="1200" cap="none" spc="0" normalizeH="0" baseline="0" noProof="0" dirty="0">
                <a:ln>
                  <a:noFill/>
                </a:ln>
                <a:solidFill>
                  <a:srgbClr val="002060"/>
                </a:solidFill>
                <a:effectLst/>
                <a:uLnTx/>
                <a:uFillTx/>
                <a:latin typeface="+mj-ea"/>
                <a:ea typeface="+mj-ea"/>
                <a:cs typeface="+mn-cs"/>
              </a:rPr>
              <a:t>S</a:t>
            </a:r>
            <a:r>
              <a:rPr kumimoji="0" lang="zh-CN" altLang="en-US" sz="2400" b="1" i="0" u="none" strike="noStrike" kern="1200" cap="none" spc="0" normalizeH="0" baseline="0" noProof="0" dirty="0">
                <a:ln>
                  <a:noFill/>
                </a:ln>
                <a:solidFill>
                  <a:srgbClr val="002060"/>
                </a:solidFill>
                <a:effectLst/>
                <a:uLnTx/>
                <a:uFillTx/>
                <a:latin typeface="+mj-ea"/>
                <a:ea typeface="+mj-ea"/>
                <a:cs typeface="+mn-cs"/>
              </a:rPr>
              <a:t>”型增长模型</a:t>
            </a:r>
            <a:endParaRPr kumimoji="0" lang="en-US" altLang="zh-CN" sz="2400" b="1" i="0" u="none" strike="noStrike" kern="1200" cap="none" spc="0" normalizeH="0" baseline="0" noProof="0" dirty="0">
              <a:ln>
                <a:noFill/>
              </a:ln>
              <a:solidFill>
                <a:srgbClr val="002060"/>
              </a:solidFill>
              <a:effectLst/>
              <a:uLnTx/>
              <a:uFillTx/>
              <a:latin typeface="+mj-ea"/>
              <a:ea typeface="+mj-ea"/>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i="0" u="none" strike="noStrike" kern="1200" cap="none" spc="0" normalizeH="0" baseline="0" noProof="0" dirty="0">
                <a:ln>
                  <a:noFill/>
                </a:ln>
                <a:effectLst/>
                <a:uLnTx/>
                <a:uFillTx/>
                <a:latin typeface="+mj-ea"/>
                <a:ea typeface="+mj-ea"/>
                <a:cs typeface="+mn-cs"/>
              </a:rPr>
              <a:t>模型假设：资源、空间有限，天敌的威胁和竞争者的竞争等因素存在。</a:t>
            </a:r>
            <a:endParaRPr kumimoji="0" lang="en-US" altLang="zh-CN" sz="2400" i="0" u="none" strike="noStrike" kern="1200" cap="none" spc="0" normalizeH="0" baseline="0" noProof="0" dirty="0">
              <a:ln>
                <a:noFill/>
              </a:ln>
              <a:effectLst/>
              <a:uLnTx/>
              <a:uFillTx/>
              <a:latin typeface="+mj-ea"/>
              <a:ea typeface="+mj-ea"/>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i="0" u="none" strike="noStrike" kern="1200" cap="none" spc="0" normalizeH="0" baseline="0" noProof="0" dirty="0">
                <a:ln>
                  <a:noFill/>
                </a:ln>
                <a:effectLst/>
                <a:uLnTx/>
                <a:uFillTx/>
                <a:latin typeface="+mj-ea"/>
                <a:ea typeface="+mj-ea"/>
                <a:cs typeface="+mn-cs"/>
              </a:rPr>
              <a:t>建立模型：种群数量呈“</a:t>
            </a:r>
            <a:r>
              <a:rPr kumimoji="0" lang="en-US" altLang="zh-CN" sz="2400" i="0" u="none" strike="noStrike" kern="1200" cap="none" spc="0" normalizeH="0" baseline="0" noProof="0" dirty="0">
                <a:ln>
                  <a:noFill/>
                </a:ln>
                <a:effectLst/>
                <a:uLnTx/>
                <a:uFillTx/>
                <a:latin typeface="+mj-ea"/>
                <a:ea typeface="+mj-ea"/>
                <a:cs typeface="+mn-cs"/>
              </a:rPr>
              <a:t>S</a:t>
            </a:r>
            <a:r>
              <a:rPr kumimoji="0" lang="zh-CN" altLang="en-US" sz="2400" i="0" u="none" strike="noStrike" kern="1200" cap="none" spc="0" normalizeH="0" baseline="0" noProof="0" dirty="0">
                <a:ln>
                  <a:noFill/>
                </a:ln>
                <a:effectLst/>
                <a:uLnTx/>
                <a:uFillTx/>
                <a:latin typeface="+mj-ea"/>
                <a:ea typeface="+mj-ea"/>
                <a:cs typeface="+mn-cs"/>
              </a:rPr>
              <a:t>”型增长。</a:t>
            </a:r>
            <a:endParaRPr kumimoji="0" lang="en-US" altLang="zh-CN" sz="2400" i="0" u="none" strike="noStrike" kern="1200" cap="none" spc="0" normalizeH="0" baseline="0" noProof="0" dirty="0">
              <a:ln>
                <a:noFill/>
              </a:ln>
              <a:effectLst/>
              <a:uLnTx/>
              <a:uFillTx/>
              <a:latin typeface="+mj-ea"/>
              <a:ea typeface="+mj-ea"/>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i="0" u="none" strike="noStrike" kern="1200" cap="none" spc="0" normalizeH="0" baseline="0" noProof="0" dirty="0">
                <a:ln>
                  <a:noFill/>
                </a:ln>
                <a:effectLst/>
                <a:uLnTx/>
                <a:uFillTx/>
                <a:latin typeface="+mj-ea"/>
                <a:ea typeface="+mj-ea"/>
                <a:cs typeface="+mn-cs"/>
              </a:rPr>
              <a:t>环境容纳量：一定环境条件所能维持的种群最大数量称为环境容纳量，简称 </a:t>
            </a:r>
            <a:r>
              <a:rPr kumimoji="0" lang="en-US" altLang="zh-CN" sz="2400" i="0" u="none" strike="noStrike" kern="1200" cap="none" spc="0" normalizeH="0" baseline="0" noProof="0" dirty="0">
                <a:ln>
                  <a:noFill/>
                </a:ln>
                <a:effectLst/>
                <a:uLnTx/>
                <a:uFillTx/>
                <a:latin typeface="+mj-ea"/>
                <a:ea typeface="+mj-ea"/>
                <a:cs typeface="+mn-cs"/>
              </a:rPr>
              <a:t>K </a:t>
            </a:r>
            <a:r>
              <a:rPr kumimoji="0" lang="zh-CN" altLang="en-US" sz="2400" i="0" u="none" strike="noStrike" kern="1200" cap="none" spc="0" normalizeH="0" baseline="0" noProof="0" dirty="0">
                <a:ln>
                  <a:noFill/>
                </a:ln>
                <a:effectLst/>
                <a:uLnTx/>
                <a:uFillTx/>
                <a:latin typeface="+mj-ea"/>
                <a:ea typeface="+mj-ea"/>
                <a:cs typeface="+mn-cs"/>
              </a:rPr>
              <a:t>值。（ </a:t>
            </a:r>
            <a:r>
              <a:rPr kumimoji="0" lang="en-US" altLang="zh-CN" sz="2400" i="0" u="none" strike="noStrike" kern="1200" cap="none" spc="0" normalizeH="0" baseline="0" noProof="0" dirty="0">
                <a:ln>
                  <a:noFill/>
                </a:ln>
                <a:effectLst/>
                <a:uLnTx/>
                <a:uFillTx/>
                <a:latin typeface="+mj-ea"/>
                <a:ea typeface="+mj-ea"/>
                <a:cs typeface="+mn-cs"/>
              </a:rPr>
              <a:t>K </a:t>
            </a:r>
            <a:r>
              <a:rPr kumimoji="0" lang="zh-CN" altLang="en-US" sz="2400" i="0" u="none" strike="noStrike" kern="1200" cap="none" spc="0" normalizeH="0" baseline="0" noProof="0" dirty="0">
                <a:ln>
                  <a:noFill/>
                </a:ln>
                <a:effectLst/>
                <a:uLnTx/>
                <a:uFillTx/>
                <a:latin typeface="+mj-ea"/>
                <a:ea typeface="+mj-ea"/>
                <a:cs typeface="+mn-cs"/>
              </a:rPr>
              <a:t>值只与环境条件有关，不受种群数量的影响）</a:t>
            </a:r>
            <a:endParaRPr kumimoji="0" lang="en-US" altLang="zh-CN" sz="2400" i="0" u="none" strike="noStrike" kern="1200" cap="none" spc="0" normalizeH="0" baseline="0" noProof="0" dirty="0">
              <a:ln>
                <a:noFill/>
              </a:ln>
              <a:effectLst/>
              <a:uLnTx/>
              <a:uFillTx/>
              <a:latin typeface="+mj-ea"/>
              <a:ea typeface="+mj-ea"/>
              <a:cs typeface="+mn-cs"/>
            </a:endParaRPr>
          </a:p>
        </p:txBody>
      </p:sp>
      <p:pic>
        <p:nvPicPr>
          <p:cNvPr id="7" name="图片 6">
            <a:extLst>
              <a:ext uri="{FF2B5EF4-FFF2-40B4-BE49-F238E27FC236}">
                <a16:creationId xmlns:a16="http://schemas.microsoft.com/office/drawing/2014/main" id="{0E2C8C66-D295-CCC9-815A-56AF7FA41D3F}"/>
              </a:ext>
            </a:extLst>
          </p:cNvPr>
          <p:cNvPicPr>
            <a:picLocks noChangeAspect="1"/>
          </p:cNvPicPr>
          <p:nvPr/>
        </p:nvPicPr>
        <p:blipFill>
          <a:blip r:embed="rId4"/>
          <a:stretch>
            <a:fillRect/>
          </a:stretch>
        </p:blipFill>
        <p:spPr>
          <a:xfrm>
            <a:off x="1051377" y="4101805"/>
            <a:ext cx="3288393" cy="2576106"/>
          </a:xfrm>
          <a:prstGeom prst="rect">
            <a:avLst/>
          </a:prstGeom>
        </p:spPr>
      </p:pic>
      <p:pic>
        <p:nvPicPr>
          <p:cNvPr id="9" name="图片 8">
            <a:extLst>
              <a:ext uri="{FF2B5EF4-FFF2-40B4-BE49-F238E27FC236}">
                <a16:creationId xmlns:a16="http://schemas.microsoft.com/office/drawing/2014/main" id="{5AAB9530-4EF0-75DC-A3B8-8D434C6F826E}"/>
              </a:ext>
            </a:extLst>
          </p:cNvPr>
          <p:cNvPicPr>
            <a:picLocks noChangeAspect="1"/>
          </p:cNvPicPr>
          <p:nvPr/>
        </p:nvPicPr>
        <p:blipFill>
          <a:blip r:embed="rId5"/>
          <a:stretch>
            <a:fillRect/>
          </a:stretch>
        </p:blipFill>
        <p:spPr>
          <a:xfrm>
            <a:off x="4557486" y="4101805"/>
            <a:ext cx="5429544" cy="2576106"/>
          </a:xfrm>
          <a:prstGeom prst="rect">
            <a:avLst/>
          </a:prstGeom>
        </p:spPr>
      </p:pic>
    </p:spTree>
    <p:extLst>
      <p:ext uri="{BB962C8B-B14F-4D97-AF65-F5344CB8AC3E}">
        <p14:creationId xmlns:p14="http://schemas.microsoft.com/office/powerpoint/2010/main" val="326164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种群增长模型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1135054"/>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002060"/>
                </a:solidFill>
                <a:effectLst/>
                <a:uLnTx/>
                <a:uFillTx/>
                <a:latin typeface="+mj-ea"/>
                <a:ea typeface="+mj-ea"/>
                <a:cs typeface="+mn-cs"/>
              </a:rPr>
              <a:t>种群的“</a:t>
            </a:r>
            <a:r>
              <a:rPr kumimoji="0" lang="en-US" altLang="zh-CN" sz="2400" b="1" i="0" u="none" strike="noStrike" kern="1200" cap="none" spc="0" normalizeH="0" baseline="0" noProof="0" dirty="0">
                <a:ln>
                  <a:noFill/>
                </a:ln>
                <a:solidFill>
                  <a:srgbClr val="002060"/>
                </a:solidFill>
                <a:effectLst/>
                <a:uLnTx/>
                <a:uFillTx/>
                <a:latin typeface="+mj-ea"/>
                <a:ea typeface="+mj-ea"/>
                <a:cs typeface="+mn-cs"/>
              </a:rPr>
              <a:t>J</a:t>
            </a:r>
            <a:r>
              <a:rPr kumimoji="0" lang="zh-CN" altLang="en-US" sz="2400" b="1" i="0" u="none" strike="noStrike" kern="1200" cap="none" spc="0" normalizeH="0" baseline="0" noProof="0" dirty="0">
                <a:ln>
                  <a:noFill/>
                </a:ln>
                <a:solidFill>
                  <a:srgbClr val="002060"/>
                </a:solidFill>
                <a:effectLst/>
                <a:uLnTx/>
                <a:uFillTx/>
                <a:latin typeface="+mj-ea"/>
                <a:ea typeface="+mj-ea"/>
                <a:cs typeface="+mn-cs"/>
              </a:rPr>
              <a:t>”型和“</a:t>
            </a:r>
            <a:r>
              <a:rPr kumimoji="0" lang="en-US" altLang="zh-CN" sz="2400" b="1" i="0" u="none" strike="noStrike" kern="1200" cap="none" spc="0" normalizeH="0" baseline="0" noProof="0" dirty="0">
                <a:ln>
                  <a:noFill/>
                </a:ln>
                <a:solidFill>
                  <a:srgbClr val="002060"/>
                </a:solidFill>
                <a:effectLst/>
                <a:uLnTx/>
                <a:uFillTx/>
                <a:latin typeface="+mj-ea"/>
                <a:ea typeface="+mj-ea"/>
                <a:cs typeface="+mn-cs"/>
              </a:rPr>
              <a:t>S</a:t>
            </a:r>
            <a:r>
              <a:rPr kumimoji="0" lang="zh-CN" altLang="en-US" sz="2400" b="1" i="0" u="none" strike="noStrike" kern="1200" cap="none" spc="0" normalizeH="0" baseline="0" noProof="0" dirty="0">
                <a:ln>
                  <a:noFill/>
                </a:ln>
                <a:solidFill>
                  <a:srgbClr val="002060"/>
                </a:solidFill>
                <a:effectLst/>
                <a:uLnTx/>
                <a:uFillTx/>
                <a:latin typeface="+mj-ea"/>
                <a:ea typeface="+mj-ea"/>
                <a:cs typeface="+mn-cs"/>
              </a:rPr>
              <a:t>”型增长模型的联系</a:t>
            </a:r>
            <a:endParaRPr kumimoji="0" lang="en-US" altLang="zh-CN" sz="2400" b="1" i="0" u="none" strike="noStrike" kern="1200" cap="none" spc="0" normalizeH="0" baseline="0" noProof="0" dirty="0">
              <a:ln>
                <a:noFill/>
              </a:ln>
              <a:solidFill>
                <a:srgbClr val="002060"/>
              </a:solidFill>
              <a:effectLst/>
              <a:uLnTx/>
              <a:uFillTx/>
              <a:latin typeface="+mj-ea"/>
              <a:ea typeface="+mj-ea"/>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effectLst/>
                <a:uLnTx/>
                <a:uFillTx/>
                <a:latin typeface="+mj-ea"/>
                <a:ea typeface="+mj-ea"/>
                <a:cs typeface="+mn-cs"/>
              </a:rPr>
              <a:t>两种模型存在的不同主要是因为存在环境阻力。</a:t>
            </a:r>
            <a:endParaRPr kumimoji="0" lang="en-US" altLang="zh-CN" sz="2400" b="1" i="0" u="none" strike="noStrike" kern="1200" cap="none" spc="0" normalizeH="0" baseline="0" noProof="0" dirty="0">
              <a:ln>
                <a:noFill/>
              </a:ln>
              <a:effectLst/>
              <a:uLnTx/>
              <a:uFillTx/>
              <a:latin typeface="+mj-ea"/>
              <a:ea typeface="+mj-ea"/>
              <a:cs typeface="+mn-cs"/>
            </a:endParaRPr>
          </a:p>
        </p:txBody>
      </p:sp>
      <p:pic>
        <p:nvPicPr>
          <p:cNvPr id="5122" name="Picture 2">
            <a:extLst>
              <a:ext uri="{FF2B5EF4-FFF2-40B4-BE49-F238E27FC236}">
                <a16:creationId xmlns:a16="http://schemas.microsoft.com/office/drawing/2014/main" id="{3E1C4518-66CA-DCB0-2C2E-A7372F72C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714" y="2512671"/>
            <a:ext cx="5206773" cy="388820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D50E1BC-4E28-AFEF-C72F-0800CE486E0A}"/>
              </a:ext>
            </a:extLst>
          </p:cNvPr>
          <p:cNvSpPr txBox="1"/>
          <p:nvPr/>
        </p:nvSpPr>
        <p:spPr>
          <a:xfrm>
            <a:off x="669924" y="2512671"/>
            <a:ext cx="5426870" cy="390504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002060"/>
                </a:solidFill>
                <a:effectLst/>
                <a:uLnTx/>
                <a:uFillTx/>
                <a:latin typeface="+mj-ea"/>
                <a:ea typeface="+mj-ea"/>
                <a:cs typeface="+mn-cs"/>
              </a:rPr>
              <a:t>应用</a:t>
            </a:r>
            <a:endParaRPr kumimoji="0" lang="en-US" altLang="zh-CN" sz="2400" b="1" i="0" u="none" strike="noStrike" kern="1200" cap="none" spc="0" normalizeH="0" baseline="0" noProof="0" dirty="0">
              <a:ln>
                <a:noFill/>
              </a:ln>
              <a:solidFill>
                <a:srgbClr val="002060"/>
              </a:solidFill>
              <a:effectLst/>
              <a:uLnTx/>
              <a:uFillTx/>
              <a:latin typeface="+mj-ea"/>
              <a:ea typeface="+mj-ea"/>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i="0" u="none" strike="noStrike" kern="1200" cap="none" spc="0" normalizeH="0" baseline="0" noProof="0" dirty="0">
                <a:ln>
                  <a:noFill/>
                </a:ln>
                <a:effectLst/>
                <a:uLnTx/>
                <a:uFillTx/>
                <a:latin typeface="+mj-ea"/>
                <a:ea typeface="+mj-ea"/>
                <a:cs typeface="+mn-cs"/>
              </a:rPr>
              <a:t>保护野生动物最根本的措施是保护它们的栖息环境，从而提高环境容纳量。</a:t>
            </a:r>
            <a:endParaRPr kumimoji="0" lang="en-US" altLang="zh-CN" sz="2400" i="0" u="none" strike="noStrike" kern="1200" cap="none" spc="0" normalizeH="0" baseline="0" noProof="0" dirty="0">
              <a:ln>
                <a:noFill/>
              </a:ln>
              <a:effectLst/>
              <a:uLnTx/>
              <a:uFillTx/>
              <a:latin typeface="+mj-ea"/>
              <a:ea typeface="+mj-ea"/>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400" i="0" u="none" strike="noStrike" kern="1200" cap="none" spc="0" normalizeH="0" baseline="0" noProof="0" dirty="0">
                <a:ln>
                  <a:noFill/>
                </a:ln>
                <a:effectLst/>
                <a:uLnTx/>
                <a:uFillTx/>
                <a:latin typeface="+mj-ea"/>
                <a:ea typeface="+mj-ea"/>
                <a:cs typeface="+mn-cs"/>
              </a:rPr>
              <a:t>养殖业上，通常在 </a:t>
            </a:r>
            <a:r>
              <a:rPr kumimoji="0" lang="en-US" altLang="zh-CN" sz="2400" i="0" u="none" strike="noStrike" kern="1200" cap="none" spc="0" normalizeH="0" baseline="0" noProof="0" dirty="0">
                <a:ln>
                  <a:noFill/>
                </a:ln>
                <a:effectLst/>
                <a:uLnTx/>
                <a:uFillTx/>
                <a:latin typeface="+mj-ea"/>
                <a:ea typeface="+mj-ea"/>
                <a:cs typeface="+mn-cs"/>
              </a:rPr>
              <a:t>2 / K </a:t>
            </a:r>
            <a:r>
              <a:rPr kumimoji="0" lang="zh-CN" altLang="en-US" sz="2400" i="0" u="none" strike="noStrike" kern="1200" cap="none" spc="0" normalizeH="0" baseline="0" noProof="0" dirty="0">
                <a:ln>
                  <a:noFill/>
                </a:ln>
                <a:effectLst/>
                <a:uLnTx/>
                <a:uFillTx/>
                <a:latin typeface="+mj-ea"/>
                <a:ea typeface="+mj-ea"/>
                <a:cs typeface="+mn-cs"/>
              </a:rPr>
              <a:t>后进行捕捞，将生物数量保留在此处，目的是可以尽快恢复生物数量；害虫的防治则控制在 </a:t>
            </a:r>
            <a:r>
              <a:rPr kumimoji="0" lang="en-US" altLang="zh-CN" sz="2400" i="0" u="none" strike="noStrike" kern="1200" cap="none" spc="0" normalizeH="0" baseline="0" noProof="0" dirty="0">
                <a:ln>
                  <a:noFill/>
                </a:ln>
                <a:effectLst/>
                <a:uLnTx/>
                <a:uFillTx/>
                <a:latin typeface="+mj-ea"/>
                <a:ea typeface="+mj-ea"/>
                <a:cs typeface="+mn-cs"/>
              </a:rPr>
              <a:t>K / 2 </a:t>
            </a:r>
            <a:r>
              <a:rPr kumimoji="0" lang="zh-CN" altLang="en-US" sz="2400" i="0" u="none" strike="noStrike" kern="1200" cap="none" spc="0" normalizeH="0" baseline="0" noProof="0" dirty="0">
                <a:ln>
                  <a:noFill/>
                </a:ln>
                <a:effectLst/>
                <a:uLnTx/>
                <a:uFillTx/>
                <a:latin typeface="+mj-ea"/>
                <a:ea typeface="+mj-ea"/>
                <a:cs typeface="+mn-cs"/>
              </a:rPr>
              <a:t>以下。</a:t>
            </a:r>
            <a:endParaRPr kumimoji="0" lang="en-US" altLang="zh-CN" sz="2400" i="0" u="none" strike="noStrike" kern="1200" cap="none" spc="0" normalizeH="0" baseline="0" noProof="0" dirty="0">
              <a:ln>
                <a:noFill/>
              </a:ln>
              <a:effectLst/>
              <a:uLnTx/>
              <a:uFillTx/>
              <a:latin typeface="+mj-ea"/>
              <a:ea typeface="+mj-ea"/>
              <a:cs typeface="+mn-cs"/>
            </a:endParaRPr>
          </a:p>
        </p:txBody>
      </p:sp>
    </p:spTree>
    <p:extLst>
      <p:ext uri="{BB962C8B-B14F-4D97-AF65-F5344CB8AC3E}">
        <p14:creationId xmlns:p14="http://schemas.microsoft.com/office/powerpoint/2010/main" val="18535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4016744" y="2228671"/>
            <a:ext cx="415851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7200" b="1" dirty="0">
                <a:solidFill>
                  <a:srgbClr val="002060"/>
                </a:solidFill>
                <a:latin typeface="等线"/>
                <a:ea typeface="等线"/>
              </a:rPr>
              <a:t>谢谢大家</a:t>
            </a:r>
            <a:r>
              <a:rPr lang="en-US" altLang="zh-CN" sz="7200" b="1" dirty="0">
                <a:solidFill>
                  <a:srgbClr val="002060"/>
                </a:solidFill>
                <a:latin typeface="等线"/>
                <a:ea typeface="等线"/>
              </a:rPr>
              <a:t>!</a:t>
            </a:r>
            <a:endParaRPr kumimoji="0" lang="zh-CN" altLang="en-US" sz="7200" b="1" i="0" u="none" strike="noStrike" kern="1200" cap="none" spc="0" normalizeH="0" baseline="0" noProof="0" dirty="0">
              <a:ln>
                <a:noFill/>
              </a:ln>
              <a:solidFill>
                <a:srgbClr val="002060"/>
              </a:solidFill>
              <a:effectLst/>
              <a:uLnTx/>
              <a:uFillTx/>
              <a:latin typeface="等线"/>
              <a:ea typeface="等线"/>
              <a:cs typeface="+mn-cs"/>
            </a:endParaRP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 name="文本框 1">
            <a:extLst>
              <a:ext uri="{FF2B5EF4-FFF2-40B4-BE49-F238E27FC236}">
                <a16:creationId xmlns:a16="http://schemas.microsoft.com/office/drawing/2014/main" id="{8436668D-719B-302C-C9D7-EB54F3B6CE9C}"/>
              </a:ext>
            </a:extLst>
          </p:cNvPr>
          <p:cNvSpPr txBox="1"/>
          <p:nvPr/>
        </p:nvSpPr>
        <p:spPr>
          <a:xfrm>
            <a:off x="2840941" y="4104735"/>
            <a:ext cx="651011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2060"/>
                </a:solidFill>
                <a:effectLst/>
                <a:uLnTx/>
                <a:uFillTx/>
                <a:latin typeface="等线"/>
                <a:ea typeface="等线"/>
                <a:cs typeface="+mn-cs"/>
              </a:rPr>
              <a:t>2250758  </a:t>
            </a:r>
            <a:r>
              <a:rPr kumimoji="0" lang="zh-CN" altLang="en-US" sz="3200" b="1" i="0" u="none" strike="noStrike" kern="1200" cap="none" spc="0" normalizeH="0" baseline="0" noProof="0" dirty="0">
                <a:ln>
                  <a:noFill/>
                </a:ln>
                <a:solidFill>
                  <a:srgbClr val="002060"/>
                </a:solidFill>
                <a:effectLst/>
                <a:uLnTx/>
                <a:uFillTx/>
                <a:latin typeface="等线"/>
                <a:ea typeface="等线"/>
                <a:cs typeface="+mn-cs"/>
              </a:rPr>
              <a:t>林继申</a:t>
            </a:r>
            <a:r>
              <a:rPr kumimoji="0" lang="en-US" altLang="zh-CN" sz="3200" b="1" i="0" u="none" strike="noStrike" kern="1200" cap="none" spc="0" normalizeH="0" baseline="0" noProof="0" dirty="0">
                <a:ln>
                  <a:noFill/>
                </a:ln>
                <a:solidFill>
                  <a:srgbClr val="002060"/>
                </a:solidFill>
                <a:effectLst/>
                <a:uLnTx/>
                <a:uFillTx/>
                <a:latin typeface="等线"/>
                <a:ea typeface="等线"/>
                <a:cs typeface="+mn-cs"/>
              </a:rPr>
              <a:t>  2023</a:t>
            </a:r>
            <a:r>
              <a:rPr kumimoji="0" lang="zh-CN" altLang="en-US" sz="3200" b="1" i="0" u="none" strike="noStrike" kern="1200" cap="none" spc="0" normalizeH="0" baseline="0" noProof="0" dirty="0">
                <a:ln>
                  <a:noFill/>
                </a:ln>
                <a:solidFill>
                  <a:srgbClr val="002060"/>
                </a:solidFill>
                <a:effectLst/>
                <a:uLnTx/>
                <a:uFillTx/>
                <a:latin typeface="等线"/>
                <a:ea typeface="等线"/>
                <a:cs typeface="+mn-cs"/>
              </a:rPr>
              <a:t>年</a:t>
            </a:r>
            <a:r>
              <a:rPr kumimoji="0" lang="en-US" altLang="zh-CN" sz="3200" b="1" i="0" u="none" strike="noStrike" kern="1200" cap="none" spc="0" normalizeH="0" baseline="0" noProof="0" dirty="0">
                <a:ln>
                  <a:noFill/>
                </a:ln>
                <a:solidFill>
                  <a:srgbClr val="002060"/>
                </a:solidFill>
                <a:effectLst/>
                <a:uLnTx/>
                <a:uFillTx/>
                <a:latin typeface="等线"/>
                <a:ea typeface="等线"/>
                <a:cs typeface="+mn-cs"/>
              </a:rPr>
              <a:t>11</a:t>
            </a:r>
            <a:r>
              <a:rPr kumimoji="0" lang="zh-CN" altLang="en-US" sz="3200" b="1" i="0" u="none" strike="noStrike" kern="1200" cap="none" spc="0" normalizeH="0" baseline="0" noProof="0" dirty="0">
                <a:ln>
                  <a:noFill/>
                </a:ln>
                <a:solidFill>
                  <a:srgbClr val="002060"/>
                </a:solidFill>
                <a:effectLst/>
                <a:uLnTx/>
                <a:uFillTx/>
                <a:latin typeface="等线"/>
                <a:ea typeface="等线"/>
                <a:cs typeface="+mn-cs"/>
              </a:rPr>
              <a:t>月</a:t>
            </a:r>
            <a:r>
              <a:rPr lang="en-US" altLang="zh-CN" sz="3200" b="1" dirty="0">
                <a:solidFill>
                  <a:srgbClr val="002060"/>
                </a:solidFill>
                <a:latin typeface="等线"/>
                <a:ea typeface="等线"/>
              </a:rPr>
              <a:t>24</a:t>
            </a:r>
            <a:r>
              <a:rPr kumimoji="0" lang="zh-CN" altLang="en-US" sz="3200" b="1" i="0" u="none" strike="noStrike" kern="1200" cap="none" spc="0" normalizeH="0" baseline="0" noProof="0" dirty="0">
                <a:ln>
                  <a:noFill/>
                </a:ln>
                <a:solidFill>
                  <a:srgbClr val="002060"/>
                </a:solidFill>
                <a:effectLst/>
                <a:uLnTx/>
                <a:uFillTx/>
                <a:latin typeface="等线"/>
                <a:ea typeface="等线"/>
                <a:cs typeface="+mn-cs"/>
              </a:rPr>
              <a:t>日</a:t>
            </a:r>
          </a:p>
        </p:txBody>
      </p:sp>
      <p:pic>
        <p:nvPicPr>
          <p:cNvPr id="3" name="Picture 2">
            <a:extLst>
              <a:ext uri="{FF2B5EF4-FFF2-40B4-BE49-F238E27FC236}">
                <a16:creationId xmlns:a16="http://schemas.microsoft.com/office/drawing/2014/main" id="{55EFDABD-17D5-CEC1-41A3-F695CA0F3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2CC4D00-87FC-9511-E46A-2E607F788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1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建模精度讨论</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有人认为，数学模型越精细，越能反映真实世界的问题场景，因此数学模型越精细越好。你是否认同这种观点？请至少举出一个支持你观点的数学模型的例子，并讨论模型精细度对于问题解决的实际影响。</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2060"/>
                </a:solidFill>
                <a:effectLst/>
                <a:uLnTx/>
                <a:uFillTx/>
                <a:latin typeface="Arial"/>
                <a:ea typeface="微软雅黑"/>
                <a:cs typeface="+mn-cs"/>
              </a:rPr>
              <a:t>这个观点有其合理性，但也存在局限性。数学模型的精细度确实在很多情况下能更好地反映现实世界的复杂性，但并非所有情况下精细度越高越好。</a:t>
            </a:r>
            <a:endParaRPr kumimoji="0" lang="en-US" altLang="zh-CN" sz="2800" b="1" i="0" u="none" strike="noStrike" kern="1200" cap="none" spc="0" normalizeH="0" baseline="0" noProof="0" dirty="0">
              <a:ln>
                <a:noFill/>
              </a:ln>
              <a:solidFill>
                <a:srgbClr val="002060"/>
              </a:solidFill>
              <a:effectLst/>
              <a:uLnTx/>
              <a:uFillTx/>
              <a:latin typeface="Arial"/>
              <a:ea typeface="微软雅黑"/>
              <a:cs typeface="+mn-cs"/>
            </a:endParaRPr>
          </a:p>
        </p:txBody>
      </p:sp>
    </p:spTree>
    <p:extLst>
      <p:ext uri="{BB962C8B-B14F-4D97-AF65-F5344CB8AC3E}">
        <p14:creationId xmlns:p14="http://schemas.microsoft.com/office/powerpoint/2010/main" val="176058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模型精细度过高的局限性</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4" y="1203159"/>
            <a:ext cx="3170555" cy="530042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en-US" altLang="zh-CN" sz="2800" b="1" i="0" u="none" strike="noStrike" kern="1200" cap="none" spc="0" normalizeH="0" baseline="0" noProof="0" dirty="0">
                <a:ln>
                  <a:noFill/>
                </a:ln>
                <a:solidFill>
                  <a:srgbClr val="002060"/>
                </a:solidFill>
                <a:effectLst/>
                <a:uLnTx/>
                <a:uFillTx/>
                <a:latin typeface="Arial"/>
                <a:ea typeface="微软雅黑"/>
                <a:cs typeface="+mn-cs"/>
              </a:rPr>
              <a:t>1. </a:t>
            </a:r>
            <a:r>
              <a:rPr kumimoji="0" lang="zh-CN" altLang="en-US" sz="2800" b="1" i="0" u="none" strike="noStrike" kern="1200" cap="none" spc="0" normalizeH="0" baseline="0" noProof="0" dirty="0">
                <a:ln>
                  <a:noFill/>
                </a:ln>
                <a:solidFill>
                  <a:srgbClr val="002060"/>
                </a:solidFill>
                <a:effectLst/>
                <a:uLnTx/>
                <a:uFillTx/>
                <a:latin typeface="Arial"/>
                <a:ea typeface="微软雅黑"/>
                <a:cs typeface="+mn-cs"/>
              </a:rPr>
              <a:t>可解释性</a:t>
            </a:r>
            <a:endParaRPr kumimoji="0" lang="en-US" altLang="zh-CN" sz="2800" b="1" i="0" u="none" strike="noStrike" kern="1200" cap="none" spc="0" normalizeH="0" baseline="0" noProof="0" dirty="0">
              <a:ln>
                <a:noFill/>
              </a:ln>
              <a:solidFill>
                <a:srgbClr val="00206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000" i="0" u="none" strike="noStrike" kern="1200" cap="none" spc="0" normalizeH="0" baseline="0" noProof="0" dirty="0">
                <a:ln>
                  <a:noFill/>
                </a:ln>
                <a:effectLst/>
                <a:uLnTx/>
                <a:uFillTx/>
                <a:latin typeface="Arial"/>
                <a:ea typeface="微软雅黑"/>
                <a:cs typeface="+mn-cs"/>
              </a:rPr>
              <a:t>更复杂的模型可能更难解释和理解。</a:t>
            </a:r>
            <a:endParaRPr kumimoji="0" lang="en-US" altLang="zh-CN" sz="2000" i="0" u="none" strike="noStrike" kern="1200" cap="none" spc="0" normalizeH="0" baseline="0" noProof="0" dirty="0">
              <a:ln>
                <a:noFill/>
              </a:ln>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lang="zh-CN" altLang="en-US" sz="2000" b="1" dirty="0">
                <a:solidFill>
                  <a:srgbClr val="002060"/>
                </a:solidFill>
                <a:latin typeface="Arial"/>
                <a:ea typeface="微软雅黑"/>
              </a:rPr>
              <a:t>简化原则</a:t>
            </a:r>
            <a:endParaRPr kumimoji="0" lang="en-US" altLang="zh-CN" sz="2000" b="1" i="0" u="none" strike="noStrike" kern="1200" cap="none" spc="0" normalizeH="0" baseline="0" noProof="0" dirty="0">
              <a:ln>
                <a:noFill/>
              </a:ln>
              <a:solidFill>
                <a:srgbClr val="00206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000" i="0" u="none" strike="noStrike" kern="1200" cap="none" spc="0" normalizeH="0" baseline="0" noProof="0" dirty="0">
                <a:ln>
                  <a:noFill/>
                </a:ln>
                <a:effectLst/>
                <a:uLnTx/>
                <a:uFillTx/>
                <a:latin typeface="Arial"/>
                <a:ea typeface="微软雅黑"/>
                <a:cs typeface="+mn-cs"/>
              </a:rPr>
              <a:t>现实世界的原型都是具有多因素、多变量、多层次的比较复杂的系统，对原型进行一定的简化即抓住主要矛盾，</a:t>
            </a:r>
            <a:r>
              <a:rPr kumimoji="0" lang="zh-CN" altLang="en-US" sz="2000" b="1" i="0" u="none" strike="noStrike" kern="1200" cap="none" spc="0" normalizeH="0" baseline="0" noProof="0" dirty="0">
                <a:ln>
                  <a:noFill/>
                </a:ln>
                <a:effectLst/>
                <a:uLnTx/>
                <a:uFillTx/>
                <a:latin typeface="Arial"/>
                <a:ea typeface="微软雅黑"/>
                <a:cs typeface="+mn-cs"/>
              </a:rPr>
              <a:t>数学模型应比原型简化，数学模型自身也应是“最简单”的。</a:t>
            </a:r>
            <a:endParaRPr kumimoji="0" lang="en-US" altLang="zh-CN" sz="2000" b="1" i="0" u="none" strike="noStrike" kern="1200" cap="none" spc="0" normalizeH="0" baseline="0" noProof="0" dirty="0">
              <a:ln>
                <a:noFill/>
              </a:ln>
              <a:effectLst/>
              <a:uLnTx/>
              <a:uFillTx/>
              <a:latin typeface="Arial"/>
              <a:ea typeface="微软雅黑"/>
              <a:cs typeface="+mn-cs"/>
            </a:endParaRPr>
          </a:p>
        </p:txBody>
      </p:sp>
      <p:pic>
        <p:nvPicPr>
          <p:cNvPr id="3" name="图片 2">
            <a:extLst>
              <a:ext uri="{FF2B5EF4-FFF2-40B4-BE49-F238E27FC236}">
                <a16:creationId xmlns:a16="http://schemas.microsoft.com/office/drawing/2014/main" id="{3F94EA8F-9F1C-1019-F226-7134E17A396D}"/>
              </a:ext>
            </a:extLst>
          </p:cNvPr>
          <p:cNvPicPr>
            <a:picLocks noChangeAspect="1"/>
          </p:cNvPicPr>
          <p:nvPr/>
        </p:nvPicPr>
        <p:blipFill>
          <a:blip r:embed="rId4"/>
          <a:stretch>
            <a:fillRect/>
          </a:stretch>
        </p:blipFill>
        <p:spPr>
          <a:xfrm>
            <a:off x="4101737" y="1256720"/>
            <a:ext cx="7418750" cy="5239492"/>
          </a:xfrm>
          <a:prstGeom prst="rect">
            <a:avLst/>
          </a:prstGeom>
          <a:ln>
            <a:solidFill>
              <a:schemeClr val="tx1"/>
            </a:solidFill>
          </a:ln>
        </p:spPr>
      </p:pic>
      <p:sp>
        <p:nvSpPr>
          <p:cNvPr id="4" name="矩形 3">
            <a:extLst>
              <a:ext uri="{FF2B5EF4-FFF2-40B4-BE49-F238E27FC236}">
                <a16:creationId xmlns:a16="http://schemas.microsoft.com/office/drawing/2014/main" id="{0F9A93F3-CDB6-622F-1C4D-7656BF22E2AC}"/>
              </a:ext>
            </a:extLst>
          </p:cNvPr>
          <p:cNvSpPr/>
          <p:nvPr/>
        </p:nvSpPr>
        <p:spPr>
          <a:xfrm>
            <a:off x="4380412" y="2743200"/>
            <a:ext cx="2438399" cy="2438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DAC647CC-CE91-2EAE-5D96-7BB76D14C4B6}"/>
              </a:ext>
            </a:extLst>
          </p:cNvPr>
          <p:cNvCxnSpPr/>
          <p:nvPr/>
        </p:nvCxnSpPr>
        <p:spPr>
          <a:xfrm flipH="1">
            <a:off x="1889760" y="3056708"/>
            <a:ext cx="24906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71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模型精细度过高的局限性</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048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en-US" altLang="zh-CN" sz="2800" b="1" i="0" u="none" strike="noStrike" kern="1200" cap="none" spc="0" normalizeH="0" baseline="0" noProof="0" dirty="0">
                <a:ln>
                  <a:noFill/>
                </a:ln>
                <a:solidFill>
                  <a:srgbClr val="002060"/>
                </a:solidFill>
                <a:effectLst/>
                <a:uLnTx/>
                <a:uFillTx/>
                <a:latin typeface="Arial"/>
                <a:ea typeface="微软雅黑"/>
                <a:cs typeface="+mn-cs"/>
              </a:rPr>
              <a:t>2. </a:t>
            </a:r>
            <a:r>
              <a:rPr kumimoji="0" lang="zh-CN" altLang="en-US" sz="2800" b="1" i="0" u="none" strike="noStrike" kern="1200" cap="none" spc="0" normalizeH="0" baseline="0" noProof="0" dirty="0">
                <a:ln>
                  <a:noFill/>
                </a:ln>
                <a:solidFill>
                  <a:srgbClr val="002060"/>
                </a:solidFill>
                <a:effectLst/>
                <a:uLnTx/>
                <a:uFillTx/>
                <a:latin typeface="Arial"/>
                <a:ea typeface="微软雅黑"/>
                <a:cs typeface="+mn-cs"/>
              </a:rPr>
              <a:t>计算成本</a:t>
            </a:r>
            <a:endParaRPr kumimoji="0" lang="en-US" altLang="zh-CN" sz="2800" b="1" i="0" u="none" strike="noStrike" kern="1200" cap="none" spc="0" normalizeH="0" baseline="0" noProof="0" dirty="0">
              <a:ln>
                <a:noFill/>
              </a:ln>
              <a:solidFill>
                <a:srgbClr val="00206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精细的模型通常需要更多的计算资源。在实际应用中，资源和时间的限制可能使得过于复杂的模型变得不切实际。</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2060"/>
                </a:solidFill>
                <a:latin typeface="Arial"/>
                <a:ea typeface="微软雅黑"/>
              </a:rPr>
              <a:t>举例</a:t>
            </a:r>
            <a:endParaRPr lang="en-US" altLang="zh-CN" sz="2800" b="1" dirty="0">
              <a:solidFill>
                <a:srgbClr val="00206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i="0" u="none" strike="noStrike" kern="1200" cap="none" spc="0" normalizeH="0" baseline="0" noProof="0" dirty="0">
                <a:ln>
                  <a:noFill/>
                </a:ln>
                <a:effectLst/>
                <a:uLnTx/>
                <a:uFillTx/>
                <a:latin typeface="Arial"/>
                <a:ea typeface="微软雅黑"/>
                <a:cs typeface="+mn-cs"/>
              </a:rPr>
              <a:t>全球气候模型与天气预报</a:t>
            </a:r>
            <a:endParaRPr kumimoji="0" lang="en-US" altLang="zh-CN" sz="2800" i="0" u="none" strike="noStrike" kern="1200" cap="none" spc="0" normalizeH="0" baseline="0" noProof="0" dirty="0">
              <a:ln>
                <a:noFill/>
              </a:ln>
              <a:effectLst/>
              <a:uLnTx/>
              <a:uFillTx/>
              <a:latin typeface="Arial"/>
              <a:ea typeface="微软雅黑"/>
              <a:cs typeface="+mn-cs"/>
            </a:endParaRPr>
          </a:p>
        </p:txBody>
      </p:sp>
    </p:spTree>
    <p:extLst>
      <p:ext uri="{BB962C8B-B14F-4D97-AF65-F5344CB8AC3E}">
        <p14:creationId xmlns:p14="http://schemas.microsoft.com/office/powerpoint/2010/main" val="60988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模型精细度过高的局限性</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en-US" altLang="zh-CN" sz="2800" b="1" i="0" u="none" strike="noStrike" kern="1200" cap="none" spc="0" normalizeH="0" baseline="0" noProof="0" dirty="0">
                <a:ln>
                  <a:noFill/>
                </a:ln>
                <a:solidFill>
                  <a:srgbClr val="002060"/>
                </a:solidFill>
                <a:effectLst/>
                <a:uLnTx/>
                <a:uFillTx/>
                <a:latin typeface="Arial"/>
                <a:ea typeface="微软雅黑"/>
                <a:cs typeface="+mn-cs"/>
              </a:rPr>
              <a:t>3. </a:t>
            </a:r>
            <a:r>
              <a:rPr kumimoji="0" lang="zh-CN" altLang="en-US" sz="2800" b="1" i="0" u="none" strike="noStrike" kern="1200" cap="none" spc="0" normalizeH="0" baseline="0" noProof="0" dirty="0">
                <a:ln>
                  <a:noFill/>
                </a:ln>
                <a:solidFill>
                  <a:srgbClr val="002060"/>
                </a:solidFill>
                <a:effectLst/>
                <a:uLnTx/>
                <a:uFillTx/>
                <a:latin typeface="Arial"/>
                <a:ea typeface="微软雅黑"/>
                <a:cs typeface="+mn-cs"/>
              </a:rPr>
              <a:t>过度拟合</a:t>
            </a:r>
            <a:endParaRPr kumimoji="0" lang="en-US" altLang="zh-CN" sz="2800" b="1" i="0" u="none" strike="noStrike" kern="1200" cap="none" spc="0" normalizeH="0" baseline="0" noProof="0" dirty="0">
              <a:ln>
                <a:noFill/>
              </a:ln>
              <a:solidFill>
                <a:srgbClr val="00206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过于复杂的模型可能在训练数据上表现得很好，但在未见过的数据上表现较差，即发生过度拟合现象。这种情况下，模型虽然精细，但泛化能力差。</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简化模型结构是应对过度拟合的策略之一。</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800" b="1" i="0" u="none" strike="noStrike" kern="1200" cap="none" spc="0" normalizeH="0" baseline="0" noProof="0" dirty="0">
                <a:ln>
                  <a:noFill/>
                </a:ln>
                <a:solidFill>
                  <a:srgbClr val="002060"/>
                </a:solidFill>
                <a:effectLst/>
                <a:uLnTx/>
                <a:uFillTx/>
                <a:latin typeface="Arial"/>
                <a:ea typeface="微软雅黑"/>
                <a:cs typeface="+mn-cs"/>
              </a:rPr>
              <a:t>为什么会发生过度拟合</a:t>
            </a:r>
            <a:endParaRPr kumimoji="0" lang="en-US" altLang="zh-CN" sz="2800" b="1" i="0" u="none" strike="noStrike" kern="1200" cap="none" spc="0" normalizeH="0" baseline="0" noProof="0" dirty="0">
              <a:ln>
                <a:noFill/>
              </a:ln>
              <a:solidFill>
                <a:srgbClr val="00206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ea"/>
              <a:buAutoNum type="circleNumDbPlain"/>
              <a:tabLst/>
              <a:defRPr/>
            </a:pPr>
            <a:r>
              <a:rPr kumimoji="0" lang="zh-CN" altLang="en-US" sz="2800" b="1" i="0" u="none" strike="noStrike" kern="1200" cap="none" spc="0" normalizeH="0" baseline="0" noProof="0" dirty="0">
                <a:ln>
                  <a:noFill/>
                </a:ln>
                <a:solidFill>
                  <a:srgbClr val="002060"/>
                </a:solidFill>
                <a:effectLst/>
                <a:uLnTx/>
                <a:uFillTx/>
                <a:latin typeface="Arial"/>
                <a:ea typeface="微软雅黑"/>
                <a:cs typeface="+mn-cs"/>
              </a:rPr>
              <a:t>过度拟合对泛化能力的影响</a:t>
            </a:r>
            <a:endParaRPr kumimoji="0" lang="en-US" altLang="zh-CN" sz="2800" b="1" i="0" u="none" strike="noStrike" kern="1200" cap="none" spc="0" normalizeH="0" baseline="0" noProof="0" dirty="0">
              <a:ln>
                <a:noFill/>
              </a:ln>
              <a:solidFill>
                <a:srgbClr val="002060"/>
              </a:solidFill>
              <a:effectLst/>
              <a:uLnTx/>
              <a:uFillTx/>
              <a:latin typeface="Arial"/>
              <a:ea typeface="微软雅黑"/>
              <a:cs typeface="+mn-cs"/>
            </a:endParaRPr>
          </a:p>
        </p:txBody>
      </p:sp>
    </p:spTree>
    <p:extLst>
      <p:ext uri="{BB962C8B-B14F-4D97-AF65-F5344CB8AC3E}">
        <p14:creationId xmlns:p14="http://schemas.microsoft.com/office/powerpoint/2010/main" val="402146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模型精细度过高的局限性</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0473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2060"/>
                </a:solidFill>
                <a:effectLst/>
                <a:uLnTx/>
                <a:uFillTx/>
                <a:latin typeface="Arial"/>
                <a:ea typeface="微软雅黑"/>
                <a:cs typeface="+mn-cs"/>
              </a:rPr>
              <a:t>为什么会发生过度拟合</a:t>
            </a:r>
            <a:endParaRPr kumimoji="0" lang="en-US" altLang="zh-CN" sz="2800" b="1" i="0" u="none" strike="noStrike" kern="1200" cap="none" spc="0" normalizeH="0" baseline="0" noProof="0" dirty="0">
              <a:ln>
                <a:noFill/>
              </a:ln>
              <a:solidFill>
                <a:srgbClr val="00206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effectLst/>
                <a:uLnTx/>
                <a:uFillTx/>
                <a:latin typeface="Arial"/>
                <a:ea typeface="微软雅黑"/>
                <a:cs typeface="+mn-cs"/>
              </a:rPr>
              <a:t>① 模型过于复杂</a:t>
            </a:r>
            <a:endParaRPr kumimoji="0" lang="en-US" altLang="zh-CN" sz="2400" b="1" i="0" u="none" strike="noStrike" kern="1200" cap="none" spc="0" normalizeH="0" baseline="0" noProof="0" dirty="0">
              <a:ln>
                <a:noFill/>
              </a:ln>
              <a:effectLst/>
              <a:uLnTx/>
              <a:uFillTx/>
              <a:latin typeface="Arial"/>
              <a:ea typeface="微软雅黑"/>
              <a:cs typeface="+mn-cs"/>
            </a:endParaRPr>
          </a:p>
          <a:p>
            <a:pPr algn="just">
              <a:lnSpc>
                <a:spcPct val="150000"/>
              </a:lnSpc>
              <a:defRPr/>
            </a:pPr>
            <a:r>
              <a:rPr kumimoji="0" lang="zh-CN" altLang="en-US" sz="2400" i="0" u="none" strike="noStrike" kern="1200" cap="none" spc="0" normalizeH="0" baseline="0" noProof="0" dirty="0">
                <a:ln>
                  <a:noFill/>
                </a:ln>
                <a:effectLst/>
                <a:uLnTx/>
                <a:uFillTx/>
                <a:latin typeface="Arial"/>
                <a:ea typeface="微软雅黑"/>
                <a:cs typeface="+mn-cs"/>
              </a:rPr>
              <a:t>当模型拥有过多的参数或层次（如在深度学习中），它可能会学习训练数据中的“噪声”而非真正的信号。这意味着模型不仅学习了数据中的基本趋势，还学习了那些仅在特定训练数据集中出现的随机波动或无关特性。</a:t>
            </a:r>
            <a:endParaRPr kumimoji="0" lang="en-US" altLang="zh-CN" sz="2400" b="1" i="0" u="none" strike="noStrike" kern="1200" cap="none" spc="0" normalizeH="0" baseline="0" noProof="0" dirty="0">
              <a:ln>
                <a:noFill/>
              </a:ln>
              <a:effectLst/>
              <a:uLnTx/>
              <a:uFillTx/>
              <a:latin typeface="Arial"/>
              <a:ea typeface="微软雅黑"/>
              <a:cs typeface="+mn-cs"/>
            </a:endParaRPr>
          </a:p>
          <a:p>
            <a:pPr algn="just">
              <a:lnSpc>
                <a:spcPct val="150000"/>
              </a:lnSpc>
              <a:defRPr/>
            </a:pPr>
            <a:r>
              <a:rPr kumimoji="0" lang="zh-CN" altLang="en-US" sz="2400" b="1" i="0" u="none" strike="noStrike" kern="1200" cap="none" spc="0" normalizeH="0" baseline="0" noProof="0" dirty="0">
                <a:ln>
                  <a:noFill/>
                </a:ln>
                <a:effectLst/>
                <a:uLnTx/>
                <a:uFillTx/>
                <a:latin typeface="Arial"/>
                <a:ea typeface="微软雅黑"/>
                <a:cs typeface="+mn-cs"/>
              </a:rPr>
              <a:t>② 训练数据不足或有偏</a:t>
            </a:r>
          </a:p>
          <a:p>
            <a:pPr marR="0" lvl="0" algn="just" defTabSz="914400" rtl="0" eaLnBrk="1" fontAlgn="auto" latinLnBrk="0" hangingPunct="1">
              <a:lnSpc>
                <a:spcPct val="150000"/>
              </a:lnSpc>
              <a:spcBef>
                <a:spcPts val="0"/>
              </a:spcBef>
              <a:spcAft>
                <a:spcPts val="0"/>
              </a:spcAft>
              <a:buClrTx/>
              <a:buSzTx/>
              <a:tabLst/>
              <a:defRPr/>
            </a:pPr>
            <a:r>
              <a:rPr kumimoji="0" lang="zh-CN" altLang="en-US" sz="2400" i="0" u="none" strike="noStrike" kern="1200" cap="none" spc="0" normalizeH="0" baseline="0" noProof="0" dirty="0">
                <a:ln>
                  <a:noFill/>
                </a:ln>
                <a:effectLst/>
                <a:uLnTx/>
                <a:uFillTx/>
                <a:latin typeface="Arial"/>
                <a:ea typeface="微软雅黑"/>
                <a:cs typeface="+mn-cs"/>
              </a:rPr>
              <a:t>如果训练数据集不够大或者不具代表性（即无法覆盖整个问题域的数据分布），模型可能无法学习到适用于更广泛情况的规律。相反，它会对这些有限数据中的特殊模式进行过度学习。</a:t>
            </a:r>
            <a:endParaRPr kumimoji="0" lang="en-US" altLang="zh-CN" sz="2400" i="0" u="none" strike="noStrike" kern="1200" cap="none" spc="0" normalizeH="0" baseline="0" noProof="0" dirty="0">
              <a:ln>
                <a:noFill/>
              </a:ln>
              <a:effectLst/>
              <a:uLnTx/>
              <a:uFillTx/>
              <a:latin typeface="Arial"/>
              <a:ea typeface="微软雅黑"/>
              <a:cs typeface="+mn-cs"/>
            </a:endParaRPr>
          </a:p>
        </p:txBody>
      </p:sp>
    </p:spTree>
    <p:extLst>
      <p:ext uri="{BB962C8B-B14F-4D97-AF65-F5344CB8AC3E}">
        <p14:creationId xmlns:p14="http://schemas.microsoft.com/office/powerpoint/2010/main" val="150409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模型精细度过高的局限性</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30042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2060"/>
                </a:solidFill>
                <a:effectLst/>
                <a:uLnTx/>
                <a:uFillTx/>
                <a:latin typeface="Arial"/>
                <a:ea typeface="微软雅黑"/>
                <a:cs typeface="+mn-cs"/>
              </a:rPr>
              <a:t>过度拟合对泛化能力的影响</a:t>
            </a:r>
            <a:endParaRPr kumimoji="0" lang="en-US" altLang="zh-CN" sz="2800" b="1" i="0" u="none" strike="noStrike" kern="1200" cap="none" spc="0" normalizeH="0" baseline="0" noProof="0" dirty="0">
              <a:ln>
                <a:noFill/>
              </a:ln>
              <a:solidFill>
                <a:srgbClr val="00206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000" b="1" i="0" u="none" strike="noStrike" kern="1200" cap="none" spc="0" normalizeH="0" baseline="0" noProof="0" dirty="0">
                <a:ln>
                  <a:noFill/>
                </a:ln>
                <a:effectLst/>
                <a:uLnTx/>
                <a:uFillTx/>
                <a:latin typeface="Arial"/>
                <a:ea typeface="微软雅黑"/>
                <a:cs typeface="+mn-cs"/>
              </a:rPr>
              <a:t>① 泛化能力差</a:t>
            </a:r>
          </a:p>
          <a:p>
            <a:pPr marR="0" lvl="0" algn="just" defTabSz="914400" rtl="0" eaLnBrk="1" fontAlgn="auto" latinLnBrk="0" hangingPunct="1">
              <a:lnSpc>
                <a:spcPct val="150000"/>
              </a:lnSpc>
              <a:spcBef>
                <a:spcPts val="0"/>
              </a:spcBef>
              <a:spcAft>
                <a:spcPts val="0"/>
              </a:spcAft>
              <a:buClrTx/>
              <a:buSzTx/>
              <a:tabLst/>
              <a:defRPr/>
            </a:pPr>
            <a:r>
              <a:rPr kumimoji="0" lang="zh-CN" altLang="en-US" sz="2000" i="0" u="none" strike="noStrike" kern="1200" cap="none" spc="0" normalizeH="0" baseline="0" noProof="0" dirty="0">
                <a:ln>
                  <a:noFill/>
                </a:ln>
                <a:effectLst/>
                <a:uLnTx/>
                <a:uFillTx/>
                <a:latin typeface="Arial"/>
                <a:ea typeface="微软雅黑"/>
                <a:cs typeface="+mn-cs"/>
              </a:rPr>
              <a:t>泛化是指模型对新的、未见过的数据做出准确预测的能力。过度拟合的模型在训练数据上可能表现出色，但在新数据上表现不佳，因为它已经学习了训练数据中的特定特性，而这些特性在新数据中可能不存在。</a:t>
            </a:r>
          </a:p>
          <a:p>
            <a:pPr marR="0" lvl="0" algn="just" defTabSz="914400" rtl="0" eaLnBrk="1" fontAlgn="auto" latinLnBrk="0" hangingPunct="1">
              <a:lnSpc>
                <a:spcPct val="150000"/>
              </a:lnSpc>
              <a:spcBef>
                <a:spcPts val="0"/>
              </a:spcBef>
              <a:spcAft>
                <a:spcPts val="0"/>
              </a:spcAft>
              <a:buClrTx/>
              <a:buSzTx/>
              <a:tabLst/>
              <a:defRPr/>
            </a:pPr>
            <a:r>
              <a:rPr kumimoji="0" lang="zh-CN" altLang="en-US" sz="2000" b="1" i="0" u="none" strike="noStrike" kern="1200" cap="none" spc="0" normalizeH="0" baseline="0" noProof="0" dirty="0">
                <a:ln>
                  <a:noFill/>
                </a:ln>
                <a:effectLst/>
                <a:uLnTx/>
                <a:uFillTx/>
                <a:latin typeface="Arial"/>
                <a:ea typeface="微软雅黑"/>
                <a:cs typeface="+mn-cs"/>
              </a:rPr>
              <a:t>② 实际应用的限制</a:t>
            </a:r>
          </a:p>
          <a:p>
            <a:pPr marR="0" lvl="0" algn="just" defTabSz="914400" rtl="0" eaLnBrk="1" fontAlgn="auto" latinLnBrk="0" hangingPunct="1">
              <a:lnSpc>
                <a:spcPct val="150000"/>
              </a:lnSpc>
              <a:spcBef>
                <a:spcPts val="0"/>
              </a:spcBef>
              <a:spcAft>
                <a:spcPts val="0"/>
              </a:spcAft>
              <a:buClrTx/>
              <a:buSzTx/>
              <a:tabLst/>
              <a:defRPr/>
            </a:pPr>
            <a:r>
              <a:rPr kumimoji="0" lang="zh-CN" altLang="en-US" sz="2000" i="0" u="none" strike="noStrike" kern="1200" cap="none" spc="0" normalizeH="0" baseline="0" noProof="0" dirty="0">
                <a:ln>
                  <a:noFill/>
                </a:ln>
                <a:effectLst/>
                <a:uLnTx/>
                <a:uFillTx/>
                <a:latin typeface="Arial"/>
                <a:ea typeface="微软雅黑"/>
                <a:cs typeface="+mn-cs"/>
              </a:rPr>
              <a:t>在实际应用中，我们通常对模型在未知数据上的表现更感兴趣，而不仅仅是它在训练集上的表现。过度拟合导致模型失去了对新情况的适应性，限制了其实用性。</a:t>
            </a:r>
          </a:p>
          <a:p>
            <a:pPr marR="0" lvl="0" algn="just" defTabSz="914400" rtl="0" eaLnBrk="1" fontAlgn="auto" latinLnBrk="0" hangingPunct="1">
              <a:lnSpc>
                <a:spcPct val="150000"/>
              </a:lnSpc>
              <a:spcBef>
                <a:spcPts val="0"/>
              </a:spcBef>
              <a:spcAft>
                <a:spcPts val="0"/>
              </a:spcAft>
              <a:buClrTx/>
              <a:buSzTx/>
              <a:tabLst/>
              <a:defRPr/>
            </a:pPr>
            <a:r>
              <a:rPr kumimoji="0" lang="zh-CN" altLang="en-US" sz="2000" b="1" i="0" u="none" strike="noStrike" kern="1200" cap="none" spc="0" normalizeH="0" baseline="0" noProof="0" dirty="0">
                <a:ln>
                  <a:noFill/>
                </a:ln>
                <a:effectLst/>
                <a:uLnTx/>
                <a:uFillTx/>
                <a:latin typeface="Arial"/>
                <a:ea typeface="微软雅黑"/>
                <a:cs typeface="+mn-cs"/>
              </a:rPr>
              <a:t>③ 可靠性降低</a:t>
            </a:r>
          </a:p>
          <a:p>
            <a:pPr marR="0" lvl="0" algn="just" defTabSz="914400" rtl="0" eaLnBrk="1" fontAlgn="auto" latinLnBrk="0" hangingPunct="1">
              <a:lnSpc>
                <a:spcPct val="150000"/>
              </a:lnSpc>
              <a:spcBef>
                <a:spcPts val="0"/>
              </a:spcBef>
              <a:spcAft>
                <a:spcPts val="0"/>
              </a:spcAft>
              <a:buClrTx/>
              <a:buSzTx/>
              <a:tabLst/>
              <a:defRPr/>
            </a:pPr>
            <a:r>
              <a:rPr kumimoji="0" lang="zh-CN" altLang="en-US" sz="2000" i="0" u="none" strike="noStrike" kern="1200" cap="none" spc="0" normalizeH="0" baseline="0" noProof="0" dirty="0">
                <a:ln>
                  <a:noFill/>
                </a:ln>
                <a:effectLst/>
                <a:uLnTx/>
                <a:uFillTx/>
                <a:latin typeface="Arial"/>
                <a:ea typeface="微软雅黑"/>
                <a:cs typeface="+mn-cs"/>
              </a:rPr>
              <a:t>过度拟合的模型可能对输入数据的微小变化非常敏感，导致输出结果的波动性增大。这种不稳定性降低了模型的可靠性。</a:t>
            </a:r>
            <a:endParaRPr kumimoji="0" lang="en-US" altLang="zh-CN" sz="2000" i="0" u="none" strike="noStrike" kern="1200" cap="none" spc="0" normalizeH="0" baseline="0" noProof="0" dirty="0">
              <a:ln>
                <a:noFill/>
              </a:ln>
              <a:effectLst/>
              <a:uLnTx/>
              <a:uFillTx/>
              <a:latin typeface="Arial"/>
              <a:ea typeface="微软雅黑"/>
              <a:cs typeface="+mn-cs"/>
            </a:endParaRPr>
          </a:p>
        </p:txBody>
      </p:sp>
    </p:spTree>
    <p:extLst>
      <p:ext uri="{BB962C8B-B14F-4D97-AF65-F5344CB8AC3E}">
        <p14:creationId xmlns:p14="http://schemas.microsoft.com/office/powerpoint/2010/main" val="93668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全球气候模型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3797572" cy="502894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全球气候模型</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i="0" u="none" strike="noStrike" kern="1200" cap="none" spc="0" normalizeH="0" baseline="0" noProof="0" dirty="0">
                <a:ln>
                  <a:noFill/>
                </a:ln>
                <a:solidFill>
                  <a:srgbClr val="000000"/>
                </a:solidFill>
                <a:effectLst/>
                <a:uLnTx/>
                <a:uFillTx/>
                <a:latin typeface="Arial"/>
                <a:ea typeface="微软雅黑"/>
                <a:cs typeface="+mn-cs"/>
              </a:rPr>
              <a:t>Global Climate Model</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），一般也称作一般</a:t>
            </a: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环流模型</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i="0" u="none" strike="noStrike" kern="1200" cap="none" spc="0" normalizeH="0" baseline="0" noProof="0" dirty="0">
                <a:ln>
                  <a:noFill/>
                </a:ln>
                <a:solidFill>
                  <a:srgbClr val="000000"/>
                </a:solidFill>
                <a:effectLst/>
                <a:uLnTx/>
                <a:uFillTx/>
                <a:latin typeface="Arial"/>
                <a:ea typeface="微软雅黑"/>
                <a:cs typeface="+mn-cs"/>
              </a:rPr>
              <a:t>General Circulation Model</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），简称都是</a:t>
            </a:r>
            <a:r>
              <a:rPr kumimoji="0" lang="en-US" altLang="zh-CN" i="0" u="none" strike="noStrike" kern="1200" cap="none" spc="0" normalizeH="0" baseline="0" noProof="0" dirty="0">
                <a:ln>
                  <a:noFill/>
                </a:ln>
                <a:solidFill>
                  <a:srgbClr val="000000"/>
                </a:solidFill>
                <a:effectLst/>
                <a:uLnTx/>
                <a:uFillTx/>
                <a:latin typeface="Arial"/>
                <a:ea typeface="微软雅黑"/>
                <a:cs typeface="+mn-cs"/>
              </a:rPr>
              <a:t>GCM</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，是目前气候研究的主要工具。</a:t>
            </a:r>
            <a:r>
              <a:rPr kumimoji="0" lang="en-US" altLang="zh-CN" i="0" u="none" strike="noStrike" kern="1200" cap="none" spc="0" normalizeH="0" baseline="0" noProof="0" dirty="0">
                <a:ln>
                  <a:noFill/>
                </a:ln>
                <a:solidFill>
                  <a:srgbClr val="000000"/>
                </a:solidFill>
                <a:effectLst/>
                <a:uLnTx/>
                <a:uFillTx/>
                <a:latin typeface="Arial"/>
                <a:ea typeface="微软雅黑"/>
                <a:cs typeface="+mn-cs"/>
              </a:rPr>
              <a:t>GCM</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可以追溯到</a:t>
            </a:r>
            <a:r>
              <a:rPr kumimoji="0" lang="en-US" altLang="zh-CN" i="0" u="none" strike="noStrike" kern="1200" cap="none" spc="0" normalizeH="0" baseline="0" noProof="0" dirty="0">
                <a:ln>
                  <a:noFill/>
                </a:ln>
                <a:solidFill>
                  <a:srgbClr val="000000"/>
                </a:solidFill>
                <a:effectLst/>
                <a:uLnTx/>
                <a:uFillTx/>
                <a:latin typeface="Arial"/>
                <a:ea typeface="微软雅黑"/>
                <a:cs typeface="+mn-cs"/>
              </a:rPr>
              <a:t>1963</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年，经过五十几年的发展，</a:t>
            </a:r>
            <a:r>
              <a:rPr kumimoji="0" lang="en-US" altLang="zh-CN" i="0" u="none" strike="noStrike" kern="1200" cap="none" spc="0" normalizeH="0" baseline="0" noProof="0" dirty="0">
                <a:ln>
                  <a:noFill/>
                </a:ln>
                <a:solidFill>
                  <a:srgbClr val="000000"/>
                </a:solidFill>
                <a:effectLst/>
                <a:uLnTx/>
                <a:uFillTx/>
                <a:latin typeface="Arial"/>
                <a:ea typeface="微软雅黑"/>
                <a:cs typeface="+mn-cs"/>
              </a:rPr>
              <a:t>GCM</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已经不是最初的单纯的“大气环流”的模型，而是加入了</a:t>
            </a: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地球水圈</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冰雪圈</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生物圈</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人类圈</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等各种模式的耦合模式，所以现在更准确的名称应该是</a:t>
            </a: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地球系统模型</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i="0" u="none" strike="noStrike" kern="1200" cap="none" spc="0" normalizeH="0" baseline="0" noProof="0" dirty="0">
                <a:ln>
                  <a:noFill/>
                </a:ln>
                <a:solidFill>
                  <a:srgbClr val="000000"/>
                </a:solidFill>
                <a:effectLst/>
                <a:uLnTx/>
                <a:uFillTx/>
                <a:latin typeface="Arial"/>
                <a:ea typeface="微软雅黑"/>
                <a:cs typeface="+mn-cs"/>
              </a:rPr>
              <a:t>Earth System Model</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），简称</a:t>
            </a:r>
            <a:r>
              <a:rPr kumimoji="0" lang="en-US" altLang="zh-CN" i="0" u="none" strike="noStrike" kern="1200" cap="none" spc="0" normalizeH="0" baseline="0" noProof="0" dirty="0">
                <a:ln>
                  <a:noFill/>
                </a:ln>
                <a:solidFill>
                  <a:srgbClr val="000000"/>
                </a:solidFill>
                <a:effectLst/>
                <a:uLnTx/>
                <a:uFillTx/>
                <a:latin typeface="Arial"/>
                <a:ea typeface="微软雅黑"/>
                <a:cs typeface="+mn-cs"/>
              </a:rPr>
              <a:t>ESM</a:t>
            </a:r>
            <a:r>
              <a:rPr kumimoji="0" lang="zh-CN" altLang="en-US"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b="1" i="0" u="none" strike="noStrike" kern="1200" cap="none" spc="0" normalizeH="0" baseline="0" noProof="0" dirty="0">
              <a:ln>
                <a:noFill/>
              </a:ln>
              <a:solidFill>
                <a:srgbClr val="002060"/>
              </a:solidFill>
              <a:effectLst/>
              <a:uLnTx/>
              <a:uFillTx/>
              <a:latin typeface="Arial"/>
              <a:ea typeface="微软雅黑"/>
              <a:cs typeface="+mn-cs"/>
            </a:endParaRPr>
          </a:p>
        </p:txBody>
      </p:sp>
      <p:pic>
        <p:nvPicPr>
          <p:cNvPr id="1026" name="Picture 2">
            <a:extLst>
              <a:ext uri="{FF2B5EF4-FFF2-40B4-BE49-F238E27FC236}">
                <a16:creationId xmlns:a16="http://schemas.microsoft.com/office/drawing/2014/main" id="{F9066F70-FA42-B3E6-E5F3-6062F87A99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45" b="737"/>
          <a:stretch/>
        </p:blipFill>
        <p:spPr bwMode="auto">
          <a:xfrm>
            <a:off x="4632716" y="1203158"/>
            <a:ext cx="6887771" cy="52324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535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全球气候模型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01239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002060"/>
                </a:solidFill>
                <a:effectLst/>
                <a:uLnTx/>
                <a:uFillTx/>
                <a:latin typeface="Arial"/>
                <a:ea typeface="微软雅黑"/>
                <a:cs typeface="+mn-cs"/>
              </a:rPr>
              <a:t>所有模型都会遇到的一个问题，那就是模拟的精度要多高？</a:t>
            </a:r>
            <a:endParaRPr kumimoji="0" lang="en-US" altLang="zh-CN" sz="2400" b="1" i="0" u="none" strike="noStrike" kern="1200" cap="none" spc="0" normalizeH="0" baseline="0" noProof="0" dirty="0">
              <a:ln>
                <a:noFill/>
              </a:ln>
              <a:solidFill>
                <a:srgbClr val="00206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400" i="0" u="none" strike="noStrike" kern="1200" cap="none" spc="0" normalizeH="0" baseline="0" noProof="0" dirty="0">
                <a:ln>
                  <a:noFill/>
                </a:ln>
                <a:solidFill>
                  <a:srgbClr val="000000"/>
                </a:solidFill>
                <a:effectLst/>
                <a:uLnTx/>
                <a:uFillTx/>
                <a:latin typeface="Arial"/>
                <a:ea typeface="微软雅黑"/>
                <a:cs typeface="+mn-cs"/>
              </a:rPr>
              <a:t>要知道，</a:t>
            </a:r>
            <a:r>
              <a:rPr kumimoji="0" lang="zh-CN" altLang="en-US" sz="2400" b="1" i="0" u="none" strike="noStrike" kern="1200" cap="none" spc="0" normalizeH="0" baseline="0" noProof="0" dirty="0">
                <a:ln>
                  <a:noFill/>
                </a:ln>
                <a:solidFill>
                  <a:srgbClr val="000000"/>
                </a:solidFill>
                <a:effectLst/>
                <a:uLnTx/>
                <a:uFillTx/>
                <a:latin typeface="Arial"/>
                <a:ea typeface="微软雅黑"/>
                <a:cs typeface="+mn-cs"/>
              </a:rPr>
              <a:t>模型的精度和计算机运算的时间是成正比</a:t>
            </a:r>
            <a:r>
              <a:rPr kumimoji="0" lang="zh-CN" altLang="en-US" sz="2400" i="0" u="none" strike="noStrike" kern="1200" cap="none" spc="0" normalizeH="0" baseline="0" noProof="0" dirty="0">
                <a:ln>
                  <a:noFill/>
                </a:ln>
                <a:solidFill>
                  <a:srgbClr val="000000"/>
                </a:solidFill>
                <a:effectLst/>
                <a:uLnTx/>
                <a:uFillTx/>
                <a:latin typeface="Arial"/>
                <a:ea typeface="微软雅黑"/>
                <a:cs typeface="+mn-cs"/>
              </a:rPr>
              <a:t>，要求精度越高，耗时越长。但是要是太粗略就不准确，太精确的话可能又来不及</a:t>
            </a:r>
            <a:r>
              <a:rPr kumimoji="0" lang="zh-CN" altLang="en-US" sz="2400" u="none" strike="noStrike" kern="1200" cap="none" spc="0" normalizeH="0" baseline="0" noProof="0" dirty="0">
                <a:ln>
                  <a:noFill/>
                </a:ln>
                <a:solidFill>
                  <a:srgbClr val="000000"/>
                </a:solidFill>
                <a:effectLst/>
                <a:uLnTx/>
                <a:uFillTx/>
                <a:latin typeface="Arial"/>
                <a:ea typeface="微软雅黑"/>
                <a:cs typeface="+mn-cs"/>
              </a:rPr>
              <a:t>（比如我要知道明天下不下雨，模型跑了三天三夜，这显然不现实）</a:t>
            </a:r>
            <a:r>
              <a:rPr kumimoji="0" lang="zh-CN" altLang="en-US" sz="240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40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endParaRPr kumimoji="0" lang="en-US" altLang="zh-CN" sz="240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000000"/>
                </a:solidFill>
                <a:effectLst/>
                <a:uLnTx/>
                <a:uFillTx/>
                <a:latin typeface="Arial"/>
                <a:ea typeface="微软雅黑"/>
                <a:cs typeface="+mn-cs"/>
              </a:rPr>
              <a:t>那么肯定要在精度和时间上找到一个平衡点，因此就要舍弃一部分精确度。</a:t>
            </a:r>
            <a:r>
              <a:rPr kumimoji="0" lang="zh-CN" altLang="en-US" sz="2400" i="0" u="none" strike="noStrike" kern="1200" cap="none" spc="0" normalizeH="0" baseline="0" noProof="0" dirty="0">
                <a:ln>
                  <a:noFill/>
                </a:ln>
                <a:solidFill>
                  <a:srgbClr val="000000"/>
                </a:solidFill>
                <a:effectLst/>
                <a:uLnTx/>
                <a:uFillTx/>
                <a:latin typeface="Arial"/>
                <a:ea typeface="微软雅黑"/>
                <a:cs typeface="+mn-cs"/>
              </a:rPr>
              <a:t>即使如此，现在的模式也达到了令人惊讶的精度。随着科技的进步和计算机水平的提高，这个平衡点肯定会朝着更加精确的那一端移动的。但是，即使是最精确的模型，也不能完全反应真实世界，它们之间永远差着一些。</a:t>
            </a:r>
            <a:endParaRPr kumimoji="0" lang="en-US" altLang="zh-CN" sz="2400" i="0" u="none" strike="noStrike" kern="1200" cap="none" spc="0" normalizeH="0" baseline="0" noProof="0" dirty="0">
              <a:ln>
                <a:noFill/>
              </a:ln>
              <a:solidFill>
                <a:srgbClr val="002060"/>
              </a:solidFill>
              <a:effectLst/>
              <a:uLnTx/>
              <a:uFillTx/>
              <a:latin typeface="Arial"/>
              <a:ea typeface="微软雅黑"/>
              <a:cs typeface="+mn-cs"/>
            </a:endParaRPr>
          </a:p>
        </p:txBody>
      </p:sp>
    </p:spTree>
    <p:extLst>
      <p:ext uri="{BB962C8B-B14F-4D97-AF65-F5344CB8AC3E}">
        <p14:creationId xmlns:p14="http://schemas.microsoft.com/office/powerpoint/2010/main" val="35265289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等线 Light"/>
        <a:ea typeface="等线"/>
        <a:cs typeface=""/>
      </a:majorFont>
      <a:minorFont>
        <a:latin typeface="等线"/>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piwzmtsl">
      <a:dk1>
        <a:srgbClr val="000000"/>
      </a:dk1>
      <a:lt1>
        <a:srgbClr val="FFFFFF"/>
      </a:lt1>
      <a:dk2>
        <a:srgbClr val="768394"/>
      </a:dk2>
      <a:lt2>
        <a:srgbClr val="F0F0F0"/>
      </a:lt2>
      <a:accent1>
        <a:srgbClr val="1B145E"/>
      </a:accent1>
      <a:accent2>
        <a:srgbClr val="363994"/>
      </a:accent2>
      <a:accent3>
        <a:srgbClr val="4D68E8"/>
      </a:accent3>
      <a:accent4>
        <a:srgbClr val="FFBF00"/>
      </a:accent4>
      <a:accent5>
        <a:srgbClr val="4184F3"/>
      </a:accent5>
      <a:accent6>
        <a:srgbClr val="76839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docProps/app.xml><?xml version="1.0" encoding="utf-8"?>
<Properties xmlns="http://schemas.openxmlformats.org/officeDocument/2006/extended-properties" xmlns:vt="http://schemas.openxmlformats.org/officeDocument/2006/docPropsVTypes">
  <TotalTime>580</TotalTime>
  <Words>1084</Words>
  <Application>Microsoft Office PowerPoint</Application>
  <PresentationFormat>宽屏</PresentationFormat>
  <Paragraphs>64</Paragraphs>
  <Slides>13</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13</vt:i4>
      </vt:variant>
    </vt:vector>
  </HeadingPairs>
  <TitlesOfParts>
    <vt:vector size="20" baseType="lpstr">
      <vt:lpstr>等线</vt:lpstr>
      <vt:lpstr>微软雅黑</vt:lpstr>
      <vt:lpstr>Wingdings</vt:lpstr>
      <vt:lpstr>等线 Light</vt:lpstr>
      <vt:lpstr>Arial</vt:lpstr>
      <vt:lpstr>Office 主题​​</vt:lpstr>
      <vt:lpstr>主题5</vt:lpstr>
      <vt:lpstr>PowerPoint 演示文稿</vt:lpstr>
      <vt:lpstr>建模精度讨论</vt:lpstr>
      <vt:lpstr>模型精细度过高的局限性</vt:lpstr>
      <vt:lpstr>模型精细度过高的局限性</vt:lpstr>
      <vt:lpstr>模型精细度过高的局限性</vt:lpstr>
      <vt:lpstr>模型精细度过高的局限性</vt:lpstr>
      <vt:lpstr>模型精细度过高的局限性</vt:lpstr>
      <vt:lpstr>全球气候模型</vt:lpstr>
      <vt:lpstr>全球气候模型</vt:lpstr>
      <vt:lpstr>种群增长模型</vt:lpstr>
      <vt:lpstr>种群增长模型</vt:lpstr>
      <vt:lpstr>种群增长模型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 eyes</dc:creator>
  <cp:lastModifiedBy>Minmus Lin</cp:lastModifiedBy>
  <cp:revision>30</cp:revision>
  <dcterms:created xsi:type="dcterms:W3CDTF">2022-02-24T12:47:33Z</dcterms:created>
  <dcterms:modified xsi:type="dcterms:W3CDTF">2023-11-24T03:31:22Z</dcterms:modified>
</cp:coreProperties>
</file>